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9"/>
  </p:notesMasterIdLst>
  <p:handoutMasterIdLst>
    <p:handoutMasterId r:id="rId40"/>
  </p:handoutMasterIdLst>
  <p:sldIdLst>
    <p:sldId id="258" r:id="rId2"/>
    <p:sldId id="264" r:id="rId3"/>
    <p:sldId id="268" r:id="rId4"/>
    <p:sldId id="269" r:id="rId5"/>
    <p:sldId id="270" r:id="rId6"/>
    <p:sldId id="273" r:id="rId7"/>
    <p:sldId id="307" r:id="rId8"/>
    <p:sldId id="275"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90" r:id="rId22"/>
    <p:sldId id="291" r:id="rId23"/>
    <p:sldId id="292" r:id="rId24"/>
    <p:sldId id="293" r:id="rId25"/>
    <p:sldId id="294" r:id="rId26"/>
    <p:sldId id="295" r:id="rId27"/>
    <p:sldId id="297" r:id="rId28"/>
    <p:sldId id="298" r:id="rId29"/>
    <p:sldId id="299" r:id="rId30"/>
    <p:sldId id="300" r:id="rId31"/>
    <p:sldId id="301" r:id="rId32"/>
    <p:sldId id="302" r:id="rId33"/>
    <p:sldId id="303" r:id="rId34"/>
    <p:sldId id="304" r:id="rId35"/>
    <p:sldId id="305" r:id="rId36"/>
    <p:sldId id="306" r:id="rId37"/>
    <p:sldId id="267" r:id="rId38"/>
  </p:sldIdLst>
  <p:sldSz cx="9144000" cy="6858000" type="screen4x3"/>
  <p:notesSz cx="6858000" cy="9144000"/>
  <p:embeddedFontLst>
    <p:embeddedFont>
      <p:font typeface="Calibri" panose="020F0502020204030204" pitchFamily="34" charset="0"/>
      <p:regular r:id="rId41"/>
      <p:bold r:id="rId42"/>
      <p:italic r:id="rId43"/>
      <p:boldItalic r:id="rId44"/>
    </p:embeddedFont>
    <p:embeddedFont>
      <p:font typeface="Twinkl" panose="020B0604020202020204" charset="0"/>
      <p:regular r:id="rId45"/>
      <p:bold r:id="rId46"/>
    </p:embeddedFont>
    <p:embeddedFont>
      <p:font typeface="Twinkl SemiBold" charset="0"/>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23"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32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93E"/>
    <a:srgbClr val="000000"/>
    <a:srgbClr val="A673AE"/>
    <a:srgbClr val="6CBA85"/>
    <a:srgbClr val="F3CA4C"/>
    <a:srgbClr val="0076B0"/>
    <a:srgbClr val="FAB000"/>
    <a:srgbClr val="009285"/>
    <a:srgbClr val="FFFFFF"/>
    <a:srgbClr val="0D45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8" autoAdjust="0"/>
    <p:restoredTop sz="94660"/>
  </p:normalViewPr>
  <p:slideViewPr>
    <p:cSldViewPr snapToGrid="0" showGuides="1">
      <p:cViewPr varScale="1">
        <p:scale>
          <a:sx n="86" d="100"/>
          <a:sy n="86" d="100"/>
        </p:scale>
        <p:origin x="1176" y="72"/>
      </p:cViewPr>
      <p:guideLst>
        <p:guide orient="horz" pos="2228"/>
        <p:guide pos="2880"/>
        <p:guide pos="340"/>
        <p:guide orient="horz" pos="3974"/>
        <p:guide pos="5420"/>
        <p:guide orient="horz" pos="323"/>
        <p:guide pos="476"/>
        <p:guide orient="horz" pos="482"/>
        <p:guide orient="horz" pos="3838"/>
        <p:guide pos="5329"/>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31.xml"/><Relationship Id="rId7" Type="http://schemas.openxmlformats.org/officeDocument/2006/relationships/slide" Target="slide9.xm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 Target="slide27.xml"/><Relationship Id="rId11" Type="http://schemas.openxmlformats.org/officeDocument/2006/relationships/slide" Target="slide36.xml"/><Relationship Id="rId5" Type="http://schemas.openxmlformats.org/officeDocument/2006/relationships/slide" Target="slide6.xml"/><Relationship Id="rId10" Type="http://schemas.openxmlformats.org/officeDocument/2006/relationships/slide" Target="slide18.xml"/><Relationship Id="rId4" Type="http://schemas.openxmlformats.org/officeDocument/2006/relationships/slide" Target="slide3.xml"/><Relationship Id="rId9" Type="http://schemas.openxmlformats.org/officeDocument/2006/relationships/slide" Target="slide2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2987642"/>
          </a:xfrm>
          <a:prstGeom prst="roundRect">
            <a:avLst/>
          </a:prstGeom>
          <a:solidFill>
            <a:srgbClr val="FFFFFF"/>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Antarctic hair grass is one of only two types of flowering plants that grow in the Antarctic.</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grows 3cm to 5cm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When it begins to die, the hair grass turns from green to a </a:t>
            </a:r>
            <a:br>
              <a:rPr lang="en-GB" sz="1600" dirty="0">
                <a:solidFill>
                  <a:schemeClr val="tx1"/>
                </a:solidFill>
                <a:latin typeface="Twinkl" pitchFamily="2" charset="0"/>
              </a:rPr>
            </a:br>
            <a:r>
              <a:rPr lang="en-GB" sz="1600" dirty="0">
                <a:solidFill>
                  <a:schemeClr val="tx1"/>
                </a:solidFill>
                <a:latin typeface="Twinkl" pitchFamily="2" charset="0"/>
              </a:rPr>
              <a:t>light-yellow colour.</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grows in-between rocks.</a:t>
            </a:r>
          </a:p>
        </p:txBody>
      </p:sp>
      <p:pic>
        <p:nvPicPr>
          <p:cNvPr id="7" name="Picture 6">
            <a:extLst>
              <a:ext uri="{FF2B5EF4-FFF2-40B4-BE49-F238E27FC236}">
                <a16:creationId xmlns:a16="http://schemas.microsoft.com/office/drawing/2014/main" id="{DF0A2222-F84E-4BBF-9810-162E01F53E84}"/>
              </a:ext>
            </a:extLst>
          </p:cNvPr>
          <p:cNvPicPr>
            <a:picLocks noChangeAspect="1"/>
          </p:cNvPicPr>
          <p:nvPr/>
        </p:nvPicPr>
        <p:blipFill rotWithShape="1">
          <a:blip r:embed="rId2">
            <a:extLst>
              <a:ext uri="{28A0092B-C50C-407E-A947-70E740481C1C}">
                <a14:useLocalDpi xmlns:a14="http://schemas.microsoft.com/office/drawing/2010/main" val="0"/>
              </a:ext>
            </a:extLst>
          </a:blip>
          <a:srcRect l="16750" r="16750"/>
          <a:stretch/>
        </p:blipFill>
        <p:spPr>
          <a:xfrm>
            <a:off x="4572000" y="1994661"/>
            <a:ext cx="3865197" cy="3865197"/>
          </a:xfrm>
          <a:prstGeom prst="flowChartConnector">
            <a:avLst/>
          </a:prstGeom>
        </p:spPr>
      </p:pic>
      <p:sp>
        <p:nvSpPr>
          <p:cNvPr id="21" name="Title 20"/>
          <p:cNvSpPr>
            <a:spLocks noGrp="1"/>
          </p:cNvSpPr>
          <p:nvPr>
            <p:ph type="title"/>
          </p:nvPr>
        </p:nvSpPr>
        <p:spPr>
          <a:xfrm>
            <a:off x="434565" y="765175"/>
            <a:ext cx="8256762" cy="873502"/>
          </a:xfrm>
          <a:solidFill>
            <a:srgbClr val="18A0DB"/>
          </a:solidFill>
        </p:spPr>
        <p:txBody>
          <a:bodyPr/>
          <a:lstStyle/>
          <a:p>
            <a:r>
              <a:rPr lang="en-GB" sz="3600" dirty="0">
                <a:solidFill>
                  <a:schemeClr val="bg1"/>
                </a:solidFill>
                <a:latin typeface="Twinkl SemiBold" pitchFamily="2" charset="0"/>
              </a:rPr>
              <a:t>Antarctic Hair Grass</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81510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2462541"/>
          </a:xfrm>
          <a:prstGeom prst="roundRect">
            <a:avLst/>
          </a:prstGeom>
          <a:solidFill>
            <a:srgbClr val="FFFFFF"/>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The Antarctic pearlwort is one of only two types of flowering plants that grow in the Antarctic.</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grows to about 5cm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leaves make the plant look similar to moss.</a:t>
            </a:r>
          </a:p>
        </p:txBody>
      </p:sp>
      <p:pic>
        <p:nvPicPr>
          <p:cNvPr id="6" name="Picture 5">
            <a:extLst>
              <a:ext uri="{FF2B5EF4-FFF2-40B4-BE49-F238E27FC236}">
                <a16:creationId xmlns:a16="http://schemas.microsoft.com/office/drawing/2014/main" id="{09DAD982-1A69-4EA4-BD56-6CF34816BBA0}"/>
              </a:ext>
            </a:extLst>
          </p:cNvPr>
          <p:cNvPicPr>
            <a:picLocks noChangeAspect="1"/>
          </p:cNvPicPr>
          <p:nvPr/>
        </p:nvPicPr>
        <p:blipFill rotWithShape="1">
          <a:blip r:embed="rId2">
            <a:extLst>
              <a:ext uri="{28A0092B-C50C-407E-A947-70E740481C1C}">
                <a14:useLocalDpi xmlns:a14="http://schemas.microsoft.com/office/drawing/2010/main" val="0"/>
              </a:ext>
            </a:extLst>
          </a:blip>
          <a:srcRect l="16688" r="16688"/>
          <a:stretch/>
        </p:blipFill>
        <p:spPr>
          <a:xfrm>
            <a:off x="4591243" y="2000817"/>
            <a:ext cx="3868545" cy="3868545"/>
          </a:xfrm>
          <a:prstGeom prst="flowChartConnector">
            <a:avLst/>
          </a:prstGeom>
        </p:spPr>
      </p:pic>
      <p:sp>
        <p:nvSpPr>
          <p:cNvPr id="21" name="Title 20"/>
          <p:cNvSpPr>
            <a:spLocks noGrp="1"/>
          </p:cNvSpPr>
          <p:nvPr>
            <p:ph type="title"/>
          </p:nvPr>
        </p:nvSpPr>
        <p:spPr>
          <a:xfrm>
            <a:off x="434565" y="765175"/>
            <a:ext cx="8256762" cy="873502"/>
          </a:xfrm>
          <a:solidFill>
            <a:srgbClr val="18A0DB"/>
          </a:solidFill>
        </p:spPr>
        <p:txBody>
          <a:bodyPr/>
          <a:lstStyle/>
          <a:p>
            <a:r>
              <a:rPr lang="en-GB" sz="3600" dirty="0">
                <a:solidFill>
                  <a:schemeClr val="bg1"/>
                </a:solidFill>
                <a:latin typeface="Twinkl SemiBold" pitchFamily="2" charset="0"/>
              </a:rPr>
              <a:t>Antarctic Pearlwort</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26329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3114391"/>
          </a:xfrm>
          <a:prstGeom prst="roundRect">
            <a:avLst/>
          </a:prstGeom>
          <a:solidFill>
            <a:srgbClr val="FFFFFF"/>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Tussock grass grows to 2m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grows near coasts in the Antarctic.</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Tussock grass usually grow as singular plants in clumps, rather than forming a field or lawn. </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is often damaged by fur seals, who enjoy lying on it!</a:t>
            </a:r>
          </a:p>
        </p:txBody>
      </p:sp>
      <p:pic>
        <p:nvPicPr>
          <p:cNvPr id="7" name="Picture 2" descr="Bestand:Antarctic Fur Seal pup amid Tussock Grass (5723359481).jpg">
            <a:extLst>
              <a:ext uri="{FF2B5EF4-FFF2-40B4-BE49-F238E27FC236}">
                <a16:creationId xmlns:a16="http://schemas.microsoft.com/office/drawing/2014/main" id="{72E57D70-FEF3-4E61-A538-3CA2C4B88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88" r="16688"/>
          <a:stretch/>
        </p:blipFill>
        <p:spPr bwMode="auto">
          <a:xfrm>
            <a:off x="4562946" y="2000817"/>
            <a:ext cx="3874882" cy="387488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34565" y="765175"/>
            <a:ext cx="8256762" cy="873502"/>
          </a:xfrm>
          <a:solidFill>
            <a:srgbClr val="18A0DB"/>
          </a:solidFill>
        </p:spPr>
        <p:txBody>
          <a:bodyPr/>
          <a:lstStyle/>
          <a:p>
            <a:r>
              <a:rPr lang="en-GB" sz="3600" dirty="0">
                <a:solidFill>
                  <a:schemeClr val="bg1"/>
                </a:solidFill>
                <a:latin typeface="Twinkl SemiBold" pitchFamily="2" charset="0"/>
              </a:rPr>
              <a:t>Tussock Grass </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hlinkClick r:id="rId3" action="ppaction://hlinksldjump"/>
            <a:extLst>
              <a:ext uri="{FF2B5EF4-FFF2-40B4-BE49-F238E27FC236}">
                <a16:creationId xmlns:a16="http://schemas.microsoft.com/office/drawing/2014/main" id="{82A3764D-5BFA-4DA9-8861-E0845324B347}"/>
              </a:ext>
            </a:extLst>
          </p:cNvPr>
          <p:cNvSpPr/>
          <p:nvPr/>
        </p:nvSpPr>
        <p:spPr>
          <a:xfrm>
            <a:off x="755649" y="5785164"/>
            <a:ext cx="1045991" cy="307662"/>
          </a:xfrm>
          <a:prstGeom prst="roundRect">
            <a:avLst/>
          </a:prstGeom>
          <a:solidFill>
            <a:srgbClr val="DF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2314103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266FCCD7-78A9-4E9B-B93F-16289526675B}"/>
              </a:ext>
            </a:extLst>
          </p:cNvPr>
          <p:cNvSpPr/>
          <p:nvPr/>
        </p:nvSpPr>
        <p:spPr>
          <a:xfrm>
            <a:off x="4663937" y="2688876"/>
            <a:ext cx="1822009" cy="2534971"/>
          </a:xfrm>
          <a:prstGeom prst="roundRect">
            <a:avLst/>
          </a:prstGeom>
          <a:solidFill>
            <a:srgbClr val="FFFFFF"/>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a:solidFill>
                  <a:schemeClr val="tx1"/>
                </a:solidFill>
                <a:latin typeface="Twinkl SemiBold" pitchFamily="2" charset="0"/>
              </a:rPr>
              <a:t>calla </a:t>
            </a:r>
            <a:r>
              <a:rPr lang="en-GB" dirty="0" err="1">
                <a:solidFill>
                  <a:schemeClr val="tx1"/>
                </a:solidFill>
                <a:latin typeface="Twinkl SemiBold" pitchFamily="2" charset="0"/>
              </a:rPr>
              <a:t>lilly</a:t>
            </a:r>
            <a:endParaRPr lang="en-GB" dirty="0">
              <a:solidFill>
                <a:schemeClr val="tx1"/>
              </a:solidFill>
              <a:latin typeface="Twinkl SemiBold" pitchFamily="2" charset="0"/>
            </a:endParaRPr>
          </a:p>
        </p:txBody>
      </p:sp>
      <p:sp>
        <p:nvSpPr>
          <p:cNvPr id="23" name="Rectangle: Rounded Corners 22">
            <a:extLst>
              <a:ext uri="{FF2B5EF4-FFF2-40B4-BE49-F238E27FC236}">
                <a16:creationId xmlns:a16="http://schemas.microsoft.com/office/drawing/2014/main" id="{3704896D-3DF1-490A-8FC8-DAA4E48D98BD}"/>
              </a:ext>
            </a:extLst>
          </p:cNvPr>
          <p:cNvSpPr/>
          <p:nvPr/>
        </p:nvSpPr>
        <p:spPr>
          <a:xfrm>
            <a:off x="2709794" y="2688878"/>
            <a:ext cx="1822009" cy="2534971"/>
          </a:xfrm>
          <a:prstGeom prst="roundRect">
            <a:avLst/>
          </a:prstGeom>
          <a:solidFill>
            <a:srgbClr val="FFFFFF"/>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elephant grass</a:t>
            </a:r>
          </a:p>
        </p:txBody>
      </p:sp>
      <p:sp>
        <p:nvSpPr>
          <p:cNvPr id="26" name="Rectangle: Rounded Corners 25">
            <a:extLst>
              <a:ext uri="{FF2B5EF4-FFF2-40B4-BE49-F238E27FC236}">
                <a16:creationId xmlns:a16="http://schemas.microsoft.com/office/drawing/2014/main" id="{17E473FB-A013-4567-BFE4-1A9E9C38D96A}"/>
              </a:ext>
            </a:extLst>
          </p:cNvPr>
          <p:cNvSpPr/>
          <p:nvPr/>
        </p:nvSpPr>
        <p:spPr>
          <a:xfrm>
            <a:off x="755649" y="2688879"/>
            <a:ext cx="1822009" cy="2534971"/>
          </a:xfrm>
          <a:prstGeom prst="roundRect">
            <a:avLst/>
          </a:prstGeom>
          <a:solidFill>
            <a:srgbClr val="FFFFFF"/>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a:p>
            <a:pPr algn="ctr"/>
            <a:r>
              <a:rPr lang="en-GB" dirty="0"/>
              <a:t>]</a:t>
            </a: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king protea</a:t>
            </a:r>
          </a:p>
        </p:txBody>
      </p:sp>
      <p:sp>
        <p:nvSpPr>
          <p:cNvPr id="14" name="Rectangle: Rounded Corners 13">
            <a:extLst>
              <a:ext uri="{FF2B5EF4-FFF2-40B4-BE49-F238E27FC236}">
                <a16:creationId xmlns:a16="http://schemas.microsoft.com/office/drawing/2014/main" id="{A696977B-45EF-4314-9A8E-E5C48DB48FDD}"/>
              </a:ext>
            </a:extLst>
          </p:cNvPr>
          <p:cNvSpPr/>
          <p:nvPr/>
        </p:nvSpPr>
        <p:spPr>
          <a:xfrm>
            <a:off x="6618090" y="2688876"/>
            <a:ext cx="1822009" cy="2534971"/>
          </a:xfrm>
          <a:prstGeom prst="roundRect">
            <a:avLst/>
          </a:prstGeom>
          <a:solidFill>
            <a:srgbClr val="FFFFFF"/>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a:solidFill>
                  <a:schemeClr val="tx1"/>
                </a:solidFill>
                <a:latin typeface="Twinkl SemiBold" pitchFamily="2" charset="0"/>
              </a:rPr>
              <a:t>aloe </a:t>
            </a:r>
          </a:p>
          <a:p>
            <a:pPr algn="ctr"/>
            <a:r>
              <a:rPr lang="en-GB" dirty="0" err="1">
                <a:solidFill>
                  <a:schemeClr val="tx1"/>
                </a:solidFill>
                <a:latin typeface="Twinkl SemiBold" pitchFamily="2" charset="0"/>
              </a:rPr>
              <a:t>arborescens</a:t>
            </a:r>
            <a:endParaRPr lang="en-GB" dirty="0">
              <a:solidFill>
                <a:schemeClr val="tx1"/>
              </a:solidFill>
              <a:latin typeface="Twinkl SemiBold" pitchFamily="2" charset="0"/>
            </a:endParaRPr>
          </a:p>
        </p:txBody>
      </p:sp>
      <p:pic>
        <p:nvPicPr>
          <p:cNvPr id="4096" name="Picture 4095">
            <a:extLst>
              <a:ext uri="{FF2B5EF4-FFF2-40B4-BE49-F238E27FC236}">
                <a16:creationId xmlns:a16="http://schemas.microsoft.com/office/drawing/2014/main" id="{C1A26F6D-A548-446E-8F19-0D3121EF2D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0" r="12500"/>
          <a:stretch/>
        </p:blipFill>
        <p:spPr>
          <a:xfrm>
            <a:off x="6627367" y="2018763"/>
            <a:ext cx="1803454" cy="1803454"/>
          </a:xfrm>
          <a:prstGeom prst="flowChartConnector">
            <a:avLst/>
          </a:prstGeom>
        </p:spPr>
      </p:pic>
      <p:pic>
        <p:nvPicPr>
          <p:cNvPr id="11" name="Picture 10">
            <a:extLst>
              <a:ext uri="{FF2B5EF4-FFF2-40B4-BE49-F238E27FC236}">
                <a16:creationId xmlns:a16="http://schemas.microsoft.com/office/drawing/2014/main" id="{AFE08D2D-FFF4-4555-A091-2C3C9C9DEC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28" b="15272"/>
          <a:stretch/>
        </p:blipFill>
        <p:spPr>
          <a:xfrm>
            <a:off x="4663926" y="2000817"/>
            <a:ext cx="1821400" cy="1821400"/>
          </a:xfrm>
          <a:prstGeom prst="flowChartConnector">
            <a:avLst/>
          </a:prstGeom>
        </p:spPr>
      </p:pic>
      <p:pic>
        <p:nvPicPr>
          <p:cNvPr id="9" name="Picture 8">
            <a:extLst>
              <a:ext uri="{FF2B5EF4-FFF2-40B4-BE49-F238E27FC236}">
                <a16:creationId xmlns:a16="http://schemas.microsoft.com/office/drawing/2014/main" id="{60975860-BF57-457C-89DC-E81231D41C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12" r="16812"/>
          <a:stretch/>
        </p:blipFill>
        <p:spPr>
          <a:xfrm>
            <a:off x="2709788" y="2002265"/>
            <a:ext cx="1822010" cy="1822010"/>
          </a:xfrm>
          <a:prstGeom prst="flowChartConnector">
            <a:avLst/>
          </a:prstGeom>
        </p:spPr>
      </p:pic>
      <p:pic>
        <p:nvPicPr>
          <p:cNvPr id="5" name="Picture 4">
            <a:extLst>
              <a:ext uri="{FF2B5EF4-FFF2-40B4-BE49-F238E27FC236}">
                <a16:creationId xmlns:a16="http://schemas.microsoft.com/office/drawing/2014/main" id="{77B6BDB3-708E-4AF7-9187-F8AEF44EFF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77" r="9277"/>
          <a:stretch/>
        </p:blipFill>
        <p:spPr>
          <a:xfrm>
            <a:off x="755650" y="2018763"/>
            <a:ext cx="1822009" cy="1822009"/>
          </a:xfrm>
          <a:prstGeom prst="flowChartConnector">
            <a:avLst/>
          </a:prstGeom>
        </p:spPr>
      </p:pic>
      <p:sp>
        <p:nvSpPr>
          <p:cNvPr id="21" name="Title 20"/>
          <p:cNvSpPr>
            <a:spLocks noGrp="1"/>
          </p:cNvSpPr>
          <p:nvPr>
            <p:ph type="title"/>
          </p:nvPr>
        </p:nvSpPr>
        <p:spPr>
          <a:xfrm>
            <a:off x="434565" y="765175"/>
            <a:ext cx="8256762" cy="873502"/>
          </a:xfrm>
          <a:solidFill>
            <a:srgbClr val="E84D15"/>
          </a:solidFill>
        </p:spPr>
        <p:txBody>
          <a:bodyPr/>
          <a:lstStyle/>
          <a:p>
            <a:r>
              <a:rPr lang="en-GB" sz="3600" dirty="0">
                <a:solidFill>
                  <a:schemeClr val="bg1"/>
                </a:solidFill>
                <a:latin typeface="Twinkl SemiBold" pitchFamily="2" charset="0"/>
              </a:rPr>
              <a:t>Africa</a:t>
            </a:r>
          </a:p>
        </p:txBody>
      </p:sp>
      <p:sp>
        <p:nvSpPr>
          <p:cNvPr id="17" name="Title 20">
            <a:extLst>
              <a:ext uri="{FF2B5EF4-FFF2-40B4-BE49-F238E27FC236}">
                <a16:creationId xmlns:a16="http://schemas.microsoft.com/office/drawing/2014/main" id="{EFD57605-C954-4462-943F-5C1961D288BF}"/>
              </a:ext>
            </a:extLst>
          </p:cNvPr>
          <p:cNvSpPr txBox="1">
            <a:spLocks/>
          </p:cNvSpPr>
          <p:nvPr/>
        </p:nvSpPr>
        <p:spPr>
          <a:xfrm>
            <a:off x="434565" y="5905573"/>
            <a:ext cx="8256762" cy="187251"/>
          </a:xfrm>
          <a:prstGeom prst="roundRect">
            <a:avLst>
              <a:gd name="adj" fmla="val 9641"/>
            </a:avLst>
          </a:prstGeom>
          <a:solidFill>
            <a:srgbClr val="E84D1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3600" dirty="0">
              <a:solidFill>
                <a:schemeClr val="bg1"/>
              </a:solidFill>
              <a:latin typeface="Twinkl SemiBold" pitchFamily="2" charset="0"/>
            </a:endParaRPr>
          </a:p>
        </p:txBody>
      </p:sp>
      <p:sp>
        <p:nvSpPr>
          <p:cNvPr id="28" name="Oval 27">
            <a:extLst>
              <a:ext uri="{FF2B5EF4-FFF2-40B4-BE49-F238E27FC236}">
                <a16:creationId xmlns:a16="http://schemas.microsoft.com/office/drawing/2014/main" id="{6012AEA6-9F71-460B-86BE-477511071CE5}"/>
              </a:ext>
            </a:extLst>
          </p:cNvPr>
          <p:cNvSpPr/>
          <p:nvPr/>
        </p:nvSpPr>
        <p:spPr>
          <a:xfrm>
            <a:off x="2709796" y="2000817"/>
            <a:ext cx="1822010" cy="1822010"/>
          </a:xfrm>
          <a:prstGeom prst="ellipse">
            <a:avLst/>
          </a:prstGeom>
          <a:no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F5E2AFE0-E250-490A-B579-EB9BC30B2A0A}"/>
              </a:ext>
            </a:extLst>
          </p:cNvPr>
          <p:cNvSpPr/>
          <p:nvPr/>
        </p:nvSpPr>
        <p:spPr>
          <a:xfrm>
            <a:off x="4663942" y="2000817"/>
            <a:ext cx="1822010" cy="1822010"/>
          </a:xfrm>
          <a:prstGeom prst="ellipse">
            <a:avLst/>
          </a:prstGeom>
          <a:no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9CFB342D-CA54-491B-97DD-61C0602B95AD}"/>
              </a:ext>
            </a:extLst>
          </p:cNvPr>
          <p:cNvSpPr/>
          <p:nvPr/>
        </p:nvSpPr>
        <p:spPr>
          <a:xfrm>
            <a:off x="6618089" y="2000817"/>
            <a:ext cx="1822010" cy="1822010"/>
          </a:xfrm>
          <a:prstGeom prst="ellipse">
            <a:avLst/>
          </a:prstGeom>
          <a:no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1E0B0385-72ED-4402-A8E1-803E69A9D533}"/>
              </a:ext>
            </a:extLst>
          </p:cNvPr>
          <p:cNvSpPr/>
          <p:nvPr/>
        </p:nvSpPr>
        <p:spPr>
          <a:xfrm>
            <a:off x="755650" y="2000817"/>
            <a:ext cx="1822010" cy="1822010"/>
          </a:xfrm>
          <a:prstGeom prst="ellipse">
            <a:avLst/>
          </a:prstGeom>
          <a:no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4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6"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3874882"/>
          </a:xfrm>
          <a:prstGeom prst="roundRect">
            <a:avLst/>
          </a:prstGeom>
          <a:solidFill>
            <a:srgbClr val="FFFFFF"/>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King protea is a flowering plant which comes in many different colours.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is a woody shrub with thick stems to help it grow up to 1m high.</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leaves are glossy, which means they are protected from the extreme sun.</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This plant is the national flower of South Africa.</a:t>
            </a:r>
          </a:p>
        </p:txBody>
      </p:sp>
      <p:pic>
        <p:nvPicPr>
          <p:cNvPr id="6" name="Picture 5">
            <a:extLst>
              <a:ext uri="{FF2B5EF4-FFF2-40B4-BE49-F238E27FC236}">
                <a16:creationId xmlns:a16="http://schemas.microsoft.com/office/drawing/2014/main" id="{45E8603A-DA88-473E-A041-43EFA09E56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77" r="9277"/>
          <a:stretch/>
        </p:blipFill>
        <p:spPr>
          <a:xfrm>
            <a:off x="4584906" y="2000817"/>
            <a:ext cx="3874882" cy="3874882"/>
          </a:xfrm>
          <a:prstGeom prst="flowChartConnector">
            <a:avLst/>
          </a:prstGeom>
        </p:spPr>
      </p:pic>
      <p:sp>
        <p:nvSpPr>
          <p:cNvPr id="21" name="Title 20"/>
          <p:cNvSpPr>
            <a:spLocks noGrp="1"/>
          </p:cNvSpPr>
          <p:nvPr>
            <p:ph type="title"/>
          </p:nvPr>
        </p:nvSpPr>
        <p:spPr>
          <a:xfrm>
            <a:off x="434565" y="765175"/>
            <a:ext cx="8256762" cy="873502"/>
          </a:xfrm>
          <a:solidFill>
            <a:srgbClr val="E84D15"/>
          </a:solidFill>
        </p:spPr>
        <p:txBody>
          <a:bodyPr/>
          <a:lstStyle/>
          <a:p>
            <a:r>
              <a:rPr lang="en-GB" sz="3600" dirty="0">
                <a:solidFill>
                  <a:schemeClr val="bg1"/>
                </a:solidFill>
                <a:latin typeface="Twinkl SemiBold" pitchFamily="2" charset="0"/>
              </a:rPr>
              <a:t>King Protea</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3754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3195873"/>
          </a:xfrm>
          <a:prstGeom prst="roundRect">
            <a:avLst/>
          </a:prstGeom>
          <a:solidFill>
            <a:srgbClr val="FFFFFF"/>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Elephant grass is also called </a:t>
            </a:r>
            <a:r>
              <a:rPr lang="en-GB" sz="1600" dirty="0" err="1">
                <a:solidFill>
                  <a:schemeClr val="tx1"/>
                </a:solidFill>
                <a:latin typeface="Twinkl" pitchFamily="2" charset="0"/>
              </a:rPr>
              <a:t>napier</a:t>
            </a:r>
            <a:r>
              <a:rPr lang="en-GB" sz="1600" dirty="0">
                <a:solidFill>
                  <a:schemeClr val="tx1"/>
                </a:solidFill>
                <a:latin typeface="Twinkl" pitchFamily="2" charset="0"/>
              </a:rPr>
              <a:t> grass.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is a tropical plant which is native to Africa.</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grows in areas which are dry with very little nutrients.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Lots of animals enjoy grazing on elephant grass. </a:t>
            </a:r>
          </a:p>
        </p:txBody>
      </p:sp>
      <p:pic>
        <p:nvPicPr>
          <p:cNvPr id="7" name="Picture 6">
            <a:extLst>
              <a:ext uri="{FF2B5EF4-FFF2-40B4-BE49-F238E27FC236}">
                <a16:creationId xmlns:a16="http://schemas.microsoft.com/office/drawing/2014/main" id="{877C3E1F-6465-4333-BB38-C75870B83E91}"/>
              </a:ext>
            </a:extLst>
          </p:cNvPr>
          <p:cNvPicPr>
            <a:picLocks noChangeAspect="1"/>
          </p:cNvPicPr>
          <p:nvPr/>
        </p:nvPicPr>
        <p:blipFill rotWithShape="1">
          <a:blip r:embed="rId2">
            <a:extLst>
              <a:ext uri="{28A0092B-C50C-407E-A947-70E740481C1C}">
                <a14:useLocalDpi xmlns:a14="http://schemas.microsoft.com/office/drawing/2010/main" val="0"/>
              </a:ext>
            </a:extLst>
          </a:blip>
          <a:srcRect l="16812" r="16812"/>
          <a:stretch/>
        </p:blipFill>
        <p:spPr>
          <a:xfrm>
            <a:off x="4565217" y="2000817"/>
            <a:ext cx="3874882" cy="3874882"/>
          </a:xfrm>
          <a:prstGeom prst="flowChartConnector">
            <a:avLst/>
          </a:prstGeom>
        </p:spPr>
      </p:pic>
      <p:sp>
        <p:nvSpPr>
          <p:cNvPr id="21" name="Title 20"/>
          <p:cNvSpPr>
            <a:spLocks noGrp="1"/>
          </p:cNvSpPr>
          <p:nvPr>
            <p:ph type="title"/>
          </p:nvPr>
        </p:nvSpPr>
        <p:spPr>
          <a:xfrm>
            <a:off x="434565" y="765175"/>
            <a:ext cx="8256762" cy="873502"/>
          </a:xfrm>
          <a:solidFill>
            <a:srgbClr val="E84D15"/>
          </a:solidFill>
        </p:spPr>
        <p:txBody>
          <a:bodyPr/>
          <a:lstStyle/>
          <a:p>
            <a:r>
              <a:rPr lang="en-GB" sz="3600" dirty="0">
                <a:solidFill>
                  <a:schemeClr val="bg1"/>
                </a:solidFill>
                <a:latin typeface="Twinkl SemiBold" pitchFamily="2" charset="0"/>
              </a:rPr>
              <a:t>Elephant Grass</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03269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2869948"/>
          </a:xfrm>
          <a:prstGeom prst="roundRect">
            <a:avLst/>
          </a:prstGeom>
          <a:solidFill>
            <a:srgbClr val="FFFFFF"/>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The calla lily grows in marshy places with moist soil.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can grow up to 3ft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leaves are long, spongy and dark green. </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only season they don’t bloom in is winter.</a:t>
            </a:r>
          </a:p>
        </p:txBody>
      </p:sp>
      <p:pic>
        <p:nvPicPr>
          <p:cNvPr id="6" name="Picture 5">
            <a:extLst>
              <a:ext uri="{FF2B5EF4-FFF2-40B4-BE49-F238E27FC236}">
                <a16:creationId xmlns:a16="http://schemas.microsoft.com/office/drawing/2014/main" id="{80B795E0-1702-4627-A4D1-341EB13F4F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728" b="15272"/>
          <a:stretch/>
        </p:blipFill>
        <p:spPr>
          <a:xfrm>
            <a:off x="4584907" y="2000817"/>
            <a:ext cx="3874881" cy="3874881"/>
          </a:xfrm>
          <a:prstGeom prst="flowChartConnector">
            <a:avLst/>
          </a:prstGeom>
        </p:spPr>
      </p:pic>
      <p:sp>
        <p:nvSpPr>
          <p:cNvPr id="21" name="Title 20"/>
          <p:cNvSpPr>
            <a:spLocks noGrp="1"/>
          </p:cNvSpPr>
          <p:nvPr>
            <p:ph type="title"/>
          </p:nvPr>
        </p:nvSpPr>
        <p:spPr>
          <a:xfrm>
            <a:off x="434565" y="765175"/>
            <a:ext cx="8256762" cy="873502"/>
          </a:xfrm>
          <a:solidFill>
            <a:srgbClr val="E84D15"/>
          </a:solidFill>
        </p:spPr>
        <p:txBody>
          <a:bodyPr/>
          <a:lstStyle/>
          <a:p>
            <a:r>
              <a:rPr lang="en-GB" sz="3600" dirty="0">
                <a:solidFill>
                  <a:schemeClr val="bg1"/>
                </a:solidFill>
                <a:latin typeface="Twinkl SemiBold" pitchFamily="2" charset="0"/>
              </a:rPr>
              <a:t>Calla Lilly</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43074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3585171"/>
          </a:xfrm>
          <a:prstGeom prst="roundRect">
            <a:avLst/>
          </a:prstGeom>
          <a:solidFill>
            <a:srgbClr val="FFFFFF"/>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This plant flowers in the winter.</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grows in the wild in South Africa.</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aloe </a:t>
            </a:r>
            <a:r>
              <a:rPr lang="en-GB" sz="1600" dirty="0" err="1">
                <a:solidFill>
                  <a:schemeClr val="tx1"/>
                </a:solidFill>
                <a:latin typeface="Twinkl" pitchFamily="2" charset="0"/>
              </a:rPr>
              <a:t>arborescens</a:t>
            </a:r>
            <a:r>
              <a:rPr lang="en-GB" sz="1600" dirty="0">
                <a:solidFill>
                  <a:schemeClr val="tx1"/>
                </a:solidFill>
                <a:latin typeface="Twinkl" pitchFamily="2" charset="0"/>
              </a:rPr>
              <a:t> can grow up to 3m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often has bright red and orange flowers.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leaves are green with small spikes at the edges.</a:t>
            </a:r>
          </a:p>
        </p:txBody>
      </p:sp>
      <p:pic>
        <p:nvPicPr>
          <p:cNvPr id="8" name="Picture 7">
            <a:extLst>
              <a:ext uri="{FF2B5EF4-FFF2-40B4-BE49-F238E27FC236}">
                <a16:creationId xmlns:a16="http://schemas.microsoft.com/office/drawing/2014/main" id="{EBCD2740-5EC0-4318-89FB-A4919387A5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0" r="12500"/>
          <a:stretch/>
        </p:blipFill>
        <p:spPr>
          <a:xfrm>
            <a:off x="4572000" y="2018762"/>
            <a:ext cx="3858821" cy="3858821"/>
          </a:xfrm>
          <a:prstGeom prst="flowChartConnector">
            <a:avLst/>
          </a:prstGeom>
        </p:spPr>
      </p:pic>
      <p:sp>
        <p:nvSpPr>
          <p:cNvPr id="21" name="Title 20"/>
          <p:cNvSpPr>
            <a:spLocks noGrp="1"/>
          </p:cNvSpPr>
          <p:nvPr>
            <p:ph type="title"/>
          </p:nvPr>
        </p:nvSpPr>
        <p:spPr>
          <a:xfrm>
            <a:off x="434565" y="765175"/>
            <a:ext cx="8256762" cy="873502"/>
          </a:xfrm>
          <a:solidFill>
            <a:srgbClr val="E84D15"/>
          </a:solidFill>
        </p:spPr>
        <p:txBody>
          <a:bodyPr/>
          <a:lstStyle/>
          <a:p>
            <a:r>
              <a:rPr lang="en-GB" sz="3600" dirty="0">
                <a:solidFill>
                  <a:schemeClr val="bg1"/>
                </a:solidFill>
                <a:latin typeface="Twinkl SemiBold" pitchFamily="2" charset="0"/>
              </a:rPr>
              <a:t>Aloe </a:t>
            </a:r>
            <a:r>
              <a:rPr lang="en-GB" sz="3600" dirty="0" err="1">
                <a:solidFill>
                  <a:schemeClr val="bg1"/>
                </a:solidFill>
                <a:latin typeface="Twinkl SemiBold" pitchFamily="2" charset="0"/>
              </a:rPr>
              <a:t>Arborescens</a:t>
            </a:r>
            <a:endParaRPr lang="en-GB" sz="3600" dirty="0">
              <a:solidFill>
                <a:schemeClr val="bg1"/>
              </a:solidFill>
              <a:latin typeface="Twinkl SemiBold" pitchFamily="2" charset="0"/>
            </a:endParaRP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hlinkClick r:id="rId3" action="ppaction://hlinksldjump"/>
            <a:extLst>
              <a:ext uri="{FF2B5EF4-FFF2-40B4-BE49-F238E27FC236}">
                <a16:creationId xmlns:a16="http://schemas.microsoft.com/office/drawing/2014/main" id="{81407E0C-7B88-411C-95E3-09BED6D2AE3B}"/>
              </a:ext>
            </a:extLst>
          </p:cNvPr>
          <p:cNvSpPr/>
          <p:nvPr/>
        </p:nvSpPr>
        <p:spPr>
          <a:xfrm>
            <a:off x="755649" y="5785164"/>
            <a:ext cx="1045991" cy="307662"/>
          </a:xfrm>
          <a:prstGeom prst="roundRect">
            <a:avLst/>
          </a:prstGeom>
          <a:solidFill>
            <a:srgbClr val="DF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2462519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704896D-3DF1-490A-8FC8-DAA4E48D98BD}"/>
              </a:ext>
            </a:extLst>
          </p:cNvPr>
          <p:cNvSpPr/>
          <p:nvPr/>
        </p:nvSpPr>
        <p:spPr>
          <a:xfrm>
            <a:off x="3660993" y="2688878"/>
            <a:ext cx="1822009" cy="2534971"/>
          </a:xfrm>
          <a:prstGeom prst="roundRect">
            <a:avLst/>
          </a:prstGeom>
          <a:solidFill>
            <a:srgbClr val="FFFFFF"/>
          </a:solid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coconut palm trees</a:t>
            </a:r>
          </a:p>
        </p:txBody>
      </p:sp>
      <p:sp>
        <p:nvSpPr>
          <p:cNvPr id="26" name="Rectangle: Rounded Corners 25">
            <a:extLst>
              <a:ext uri="{FF2B5EF4-FFF2-40B4-BE49-F238E27FC236}">
                <a16:creationId xmlns:a16="http://schemas.microsoft.com/office/drawing/2014/main" id="{17E473FB-A013-4567-BFE4-1A9E9C38D96A}"/>
              </a:ext>
            </a:extLst>
          </p:cNvPr>
          <p:cNvSpPr/>
          <p:nvPr/>
        </p:nvSpPr>
        <p:spPr>
          <a:xfrm>
            <a:off x="1706848" y="2688879"/>
            <a:ext cx="1822009" cy="2534971"/>
          </a:xfrm>
          <a:prstGeom prst="roundRect">
            <a:avLst/>
          </a:prstGeom>
          <a:solidFill>
            <a:srgbClr val="FFFFFF"/>
          </a:solid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a:p>
            <a:pPr algn="ctr"/>
            <a:r>
              <a:rPr lang="en-GB" dirty="0"/>
              <a:t>]</a:t>
            </a: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black bamboo</a:t>
            </a:r>
          </a:p>
        </p:txBody>
      </p:sp>
      <p:sp>
        <p:nvSpPr>
          <p:cNvPr id="14" name="Rectangle: Rounded Corners 13">
            <a:extLst>
              <a:ext uri="{FF2B5EF4-FFF2-40B4-BE49-F238E27FC236}">
                <a16:creationId xmlns:a16="http://schemas.microsoft.com/office/drawing/2014/main" id="{A696977B-45EF-4314-9A8E-E5C48DB48FDD}"/>
              </a:ext>
            </a:extLst>
          </p:cNvPr>
          <p:cNvSpPr/>
          <p:nvPr/>
        </p:nvSpPr>
        <p:spPr>
          <a:xfrm>
            <a:off x="5641026" y="2688876"/>
            <a:ext cx="1822009" cy="2534971"/>
          </a:xfrm>
          <a:prstGeom prst="roundRect">
            <a:avLst/>
          </a:prstGeom>
          <a:solidFill>
            <a:srgbClr val="FFFFFF"/>
          </a:solid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a:solidFill>
                  <a:schemeClr val="tx1"/>
                </a:solidFill>
                <a:latin typeface="Twinkl SemiBold" pitchFamily="2" charset="0"/>
              </a:rPr>
              <a:t>mango trees</a:t>
            </a:r>
          </a:p>
        </p:txBody>
      </p:sp>
      <p:pic>
        <p:nvPicPr>
          <p:cNvPr id="8" name="Picture 7">
            <a:extLst>
              <a:ext uri="{FF2B5EF4-FFF2-40B4-BE49-F238E27FC236}">
                <a16:creationId xmlns:a16="http://schemas.microsoft.com/office/drawing/2014/main" id="{AAB04B8E-F382-4C2D-B465-77A9FADB53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75" r="16875"/>
          <a:stretch/>
        </p:blipFill>
        <p:spPr>
          <a:xfrm>
            <a:off x="5628059" y="2000817"/>
            <a:ext cx="1847872" cy="1847872"/>
          </a:xfrm>
          <a:prstGeom prst="flowChartConnector">
            <a:avLst/>
          </a:prstGeom>
        </p:spPr>
      </p:pic>
      <p:pic>
        <p:nvPicPr>
          <p:cNvPr id="8194" name="Picture 2" descr="Coconut Tree, Coconut Palm, Fruit, Tropical">
            <a:extLst>
              <a:ext uri="{FF2B5EF4-FFF2-40B4-BE49-F238E27FC236}">
                <a16:creationId xmlns:a16="http://schemas.microsoft.com/office/drawing/2014/main" id="{9CC59C6D-B0B3-4D5D-B5FF-EDAD43C150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64" r="12264"/>
          <a:stretch/>
        </p:blipFill>
        <p:spPr bwMode="auto">
          <a:xfrm>
            <a:off x="3648053" y="1974948"/>
            <a:ext cx="1847872" cy="184787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25B0E37-AF74-47C4-B5F2-E1F9308F1A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80" t="19396" r="3383" b="3867"/>
          <a:stretch/>
        </p:blipFill>
        <p:spPr>
          <a:xfrm>
            <a:off x="1704732" y="1974948"/>
            <a:ext cx="1820334" cy="1847872"/>
          </a:xfrm>
          <a:prstGeom prst="flowChartConnector">
            <a:avLst/>
          </a:prstGeom>
        </p:spPr>
      </p:pic>
      <p:sp>
        <p:nvSpPr>
          <p:cNvPr id="21" name="Title 20"/>
          <p:cNvSpPr>
            <a:spLocks noGrp="1"/>
          </p:cNvSpPr>
          <p:nvPr>
            <p:ph type="title"/>
          </p:nvPr>
        </p:nvSpPr>
        <p:spPr>
          <a:xfrm>
            <a:off x="434565" y="765175"/>
            <a:ext cx="8256762" cy="873502"/>
          </a:xfrm>
          <a:solidFill>
            <a:srgbClr val="CA4692"/>
          </a:solidFill>
        </p:spPr>
        <p:txBody>
          <a:bodyPr/>
          <a:lstStyle/>
          <a:p>
            <a:r>
              <a:rPr lang="en-GB" sz="3600" dirty="0">
                <a:solidFill>
                  <a:schemeClr val="bg1"/>
                </a:solidFill>
                <a:latin typeface="Twinkl SemiBold" pitchFamily="2" charset="0"/>
              </a:rPr>
              <a:t>Asia</a:t>
            </a:r>
          </a:p>
        </p:txBody>
      </p:sp>
      <p:sp>
        <p:nvSpPr>
          <p:cNvPr id="17" name="Title 20">
            <a:extLst>
              <a:ext uri="{FF2B5EF4-FFF2-40B4-BE49-F238E27FC236}">
                <a16:creationId xmlns:a16="http://schemas.microsoft.com/office/drawing/2014/main" id="{EFD57605-C954-4462-943F-5C1961D288BF}"/>
              </a:ext>
            </a:extLst>
          </p:cNvPr>
          <p:cNvSpPr txBox="1">
            <a:spLocks/>
          </p:cNvSpPr>
          <p:nvPr/>
        </p:nvSpPr>
        <p:spPr>
          <a:xfrm>
            <a:off x="434565" y="5905573"/>
            <a:ext cx="8256762" cy="187251"/>
          </a:xfrm>
          <a:prstGeom prst="roundRect">
            <a:avLst>
              <a:gd name="adj" fmla="val 9641"/>
            </a:avLst>
          </a:prstGeom>
          <a:solidFill>
            <a:srgbClr val="CA4692"/>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3600" dirty="0">
              <a:solidFill>
                <a:schemeClr val="bg1"/>
              </a:solidFill>
              <a:latin typeface="Twinkl SemiBold" pitchFamily="2" charset="0"/>
            </a:endParaRPr>
          </a:p>
        </p:txBody>
      </p:sp>
      <p:sp>
        <p:nvSpPr>
          <p:cNvPr id="28" name="Oval 27">
            <a:extLst>
              <a:ext uri="{FF2B5EF4-FFF2-40B4-BE49-F238E27FC236}">
                <a16:creationId xmlns:a16="http://schemas.microsoft.com/office/drawing/2014/main" id="{6012AEA6-9F71-460B-86BE-477511071CE5}"/>
              </a:ext>
            </a:extLst>
          </p:cNvPr>
          <p:cNvSpPr/>
          <p:nvPr/>
        </p:nvSpPr>
        <p:spPr>
          <a:xfrm>
            <a:off x="3660995" y="2000817"/>
            <a:ext cx="1822010" cy="1822010"/>
          </a:xfrm>
          <a:prstGeom prst="ellipse">
            <a:avLst/>
          </a:prstGeom>
          <a:no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9CFB342D-CA54-491B-97DD-61C0602B95AD}"/>
              </a:ext>
            </a:extLst>
          </p:cNvPr>
          <p:cNvSpPr/>
          <p:nvPr/>
        </p:nvSpPr>
        <p:spPr>
          <a:xfrm>
            <a:off x="5641025" y="2000817"/>
            <a:ext cx="1822010" cy="1822010"/>
          </a:xfrm>
          <a:prstGeom prst="ellipse">
            <a:avLst/>
          </a:prstGeom>
          <a:no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1E0B0385-72ED-4402-A8E1-803E69A9D533}"/>
              </a:ext>
            </a:extLst>
          </p:cNvPr>
          <p:cNvSpPr/>
          <p:nvPr/>
        </p:nvSpPr>
        <p:spPr>
          <a:xfrm>
            <a:off x="1706849" y="2000817"/>
            <a:ext cx="1822010" cy="1822010"/>
          </a:xfrm>
          <a:prstGeom prst="ellipse">
            <a:avLst/>
          </a:prstGeom>
          <a:no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20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2978590"/>
          </a:xfrm>
          <a:prstGeom prst="roundRect">
            <a:avLst/>
          </a:prstGeom>
          <a:solidFill>
            <a:srgbClr val="FFFFFF"/>
          </a:solid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Black bamboo is a hardy </a:t>
            </a:r>
            <a:br>
              <a:rPr lang="en-GB" sz="1600" dirty="0">
                <a:solidFill>
                  <a:schemeClr val="tx1"/>
                </a:solidFill>
                <a:latin typeface="Twinkl" pitchFamily="2" charset="0"/>
              </a:rPr>
            </a:br>
            <a:r>
              <a:rPr lang="en-GB" sz="1600" dirty="0">
                <a:solidFill>
                  <a:schemeClr val="tx1"/>
                </a:solidFill>
                <a:latin typeface="Twinkl" pitchFamily="2" charset="0"/>
              </a:rPr>
              <a:t>evergreen plant.</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is one of the fastest growing plants in the world.</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Some bamboo plants like the sun and others like the shade.</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Black bamboo can grow to be </a:t>
            </a:r>
          </a:p>
          <a:p>
            <a:pPr marL="285750" indent="-285750">
              <a:buFont typeface="Arial" panose="020B0604020202020204" pitchFamily="34" charset="0"/>
              <a:buChar char="•"/>
            </a:pPr>
            <a:r>
              <a:rPr lang="en-GB" sz="1600" dirty="0">
                <a:solidFill>
                  <a:schemeClr val="tx1"/>
                </a:solidFill>
                <a:latin typeface="Twinkl" pitchFamily="2" charset="0"/>
              </a:rPr>
              <a:t>70ft tall.</a:t>
            </a:r>
          </a:p>
        </p:txBody>
      </p:sp>
      <p:pic>
        <p:nvPicPr>
          <p:cNvPr id="7" name="Picture 6">
            <a:extLst>
              <a:ext uri="{FF2B5EF4-FFF2-40B4-BE49-F238E27FC236}">
                <a16:creationId xmlns:a16="http://schemas.microsoft.com/office/drawing/2014/main" id="{3D18F9B6-6D1B-4B4D-9569-6069C7ADC2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4" t="25490" r="10468" b="17243"/>
          <a:stretch/>
        </p:blipFill>
        <p:spPr>
          <a:xfrm>
            <a:off x="4546600" y="1984754"/>
            <a:ext cx="3903133" cy="3890945"/>
          </a:xfrm>
          <a:prstGeom prst="flowChartConnector">
            <a:avLst/>
          </a:prstGeom>
        </p:spPr>
      </p:pic>
      <p:sp>
        <p:nvSpPr>
          <p:cNvPr id="21" name="Title 20"/>
          <p:cNvSpPr>
            <a:spLocks noGrp="1"/>
          </p:cNvSpPr>
          <p:nvPr>
            <p:ph type="title"/>
          </p:nvPr>
        </p:nvSpPr>
        <p:spPr>
          <a:xfrm>
            <a:off x="434565" y="765175"/>
            <a:ext cx="8256762" cy="873502"/>
          </a:xfrm>
          <a:solidFill>
            <a:srgbClr val="CA4692"/>
          </a:solidFill>
        </p:spPr>
        <p:txBody>
          <a:bodyPr/>
          <a:lstStyle/>
          <a:p>
            <a:r>
              <a:rPr lang="en-GB" sz="3600" dirty="0">
                <a:solidFill>
                  <a:schemeClr val="bg1"/>
                </a:solidFill>
                <a:latin typeface="Twinkl SemiBold" pitchFamily="2" charset="0"/>
              </a:rPr>
              <a:t>Black Bamboo</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51503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5" y="765175"/>
            <a:ext cx="8256762" cy="873502"/>
          </a:xfrm>
          <a:solidFill>
            <a:srgbClr val="06793E"/>
          </a:solidFill>
        </p:spPr>
        <p:txBody>
          <a:bodyPr/>
          <a:lstStyle/>
          <a:p>
            <a:r>
              <a:rPr lang="en-GB" sz="3600" dirty="0">
                <a:solidFill>
                  <a:schemeClr val="bg1"/>
                </a:solidFill>
                <a:latin typeface="Twinkl SemiBold" pitchFamily="2" charset="0"/>
              </a:rPr>
              <a:t>Plants From around the World</a:t>
            </a:r>
          </a:p>
        </p:txBody>
      </p:sp>
      <p:sp>
        <p:nvSpPr>
          <p:cNvPr id="5" name="Rectangle 4"/>
          <p:cNvSpPr/>
          <p:nvPr/>
        </p:nvSpPr>
        <p:spPr>
          <a:xfrm>
            <a:off x="755650" y="1803862"/>
            <a:ext cx="7632700" cy="276999"/>
          </a:xfrm>
          <a:prstGeom prst="rect">
            <a:avLst/>
          </a:prstGeom>
        </p:spPr>
        <p:txBody>
          <a:bodyPr wrap="square" lIns="0" tIns="0" rIns="0" bIns="0">
            <a:spAutoFit/>
          </a:bodyPr>
          <a:lstStyle/>
          <a:p>
            <a:pPr algn="ctr"/>
            <a:r>
              <a:rPr lang="en-GB" altLang="en-US" dirty="0">
                <a:latin typeface="Twinkl" pitchFamily="2" charset="0"/>
              </a:rPr>
              <a:t>Click the labels to see which plants are from the area selected.</a:t>
            </a:r>
            <a:endParaRPr lang="en-GB" dirty="0"/>
          </a:p>
        </p:txBody>
      </p:sp>
      <p:pic>
        <p:nvPicPr>
          <p:cNvPr id="4" name="Picture 3">
            <a:extLst>
              <a:ext uri="{FF2B5EF4-FFF2-40B4-BE49-F238E27FC236}">
                <a16:creationId xmlns:a16="http://schemas.microsoft.com/office/drawing/2014/main" id="{CF215472-E28D-434B-A6F2-668121E725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543"/>
          <a:stretch/>
        </p:blipFill>
        <p:spPr>
          <a:xfrm>
            <a:off x="1825668" y="2246046"/>
            <a:ext cx="5492664" cy="3439646"/>
          </a:xfrm>
          <a:prstGeom prst="rect">
            <a:avLst/>
          </a:prstGeom>
        </p:spPr>
      </p:pic>
      <p:sp>
        <p:nvSpPr>
          <p:cNvPr id="7" name="Rectangle: Rounded Corners 6">
            <a:hlinkClick r:id="rId3" action="ppaction://hlinksldjump"/>
            <a:extLst>
              <a:ext uri="{FF2B5EF4-FFF2-40B4-BE49-F238E27FC236}">
                <a16:creationId xmlns:a16="http://schemas.microsoft.com/office/drawing/2014/main" id="{584F7898-095F-4EFB-9E20-707EB920BA63}"/>
              </a:ext>
            </a:extLst>
          </p:cNvPr>
          <p:cNvSpPr/>
          <p:nvPr/>
        </p:nvSpPr>
        <p:spPr>
          <a:xfrm>
            <a:off x="2141146" y="2750356"/>
            <a:ext cx="1566248" cy="371192"/>
          </a:xfrm>
          <a:prstGeom prst="roundRect">
            <a:avLst/>
          </a:prstGeom>
          <a:solidFill>
            <a:srgbClr val="FFFFFF">
              <a:alpha val="94902"/>
            </a:srgbClr>
          </a:solid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North America</a:t>
            </a:r>
          </a:p>
        </p:txBody>
      </p:sp>
      <p:sp>
        <p:nvSpPr>
          <p:cNvPr id="10" name="Rectangle: Rounded Corners 9">
            <a:hlinkClick r:id="rId4" action="ppaction://hlinksldjump"/>
            <a:extLst>
              <a:ext uri="{FF2B5EF4-FFF2-40B4-BE49-F238E27FC236}">
                <a16:creationId xmlns:a16="http://schemas.microsoft.com/office/drawing/2014/main" id="{2C4EFC88-0D0F-4F80-BC1C-3F0453D43EFB}"/>
              </a:ext>
            </a:extLst>
          </p:cNvPr>
          <p:cNvSpPr/>
          <p:nvPr/>
        </p:nvSpPr>
        <p:spPr>
          <a:xfrm>
            <a:off x="2607404" y="4287899"/>
            <a:ext cx="1566248" cy="371192"/>
          </a:xfrm>
          <a:prstGeom prst="roundRect">
            <a:avLst/>
          </a:prstGeom>
          <a:solidFill>
            <a:srgbClr val="FFFFFF">
              <a:alpha val="94902"/>
            </a:srgbClr>
          </a:solid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South America</a:t>
            </a:r>
          </a:p>
        </p:txBody>
      </p:sp>
      <p:sp>
        <p:nvSpPr>
          <p:cNvPr id="11" name="Rectangle: Rounded Corners 10">
            <a:hlinkClick r:id="rId5" action="ppaction://hlinksldjump"/>
            <a:extLst>
              <a:ext uri="{FF2B5EF4-FFF2-40B4-BE49-F238E27FC236}">
                <a16:creationId xmlns:a16="http://schemas.microsoft.com/office/drawing/2014/main" id="{6581CF4C-7179-4262-BEDA-2A5DFFF2023B}"/>
              </a:ext>
            </a:extLst>
          </p:cNvPr>
          <p:cNvSpPr/>
          <p:nvPr/>
        </p:nvSpPr>
        <p:spPr>
          <a:xfrm>
            <a:off x="4173652" y="3057808"/>
            <a:ext cx="995878" cy="371192"/>
          </a:xfrm>
          <a:prstGeom prst="roundRect">
            <a:avLst/>
          </a:prstGeom>
          <a:solidFill>
            <a:srgbClr val="FFFFFF">
              <a:alpha val="94902"/>
            </a:srgbClr>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Europe</a:t>
            </a:r>
          </a:p>
        </p:txBody>
      </p:sp>
      <p:sp>
        <p:nvSpPr>
          <p:cNvPr id="12" name="Rectangle: Rounded Corners 11">
            <a:hlinkClick r:id="rId6" action="ppaction://hlinksldjump"/>
            <a:extLst>
              <a:ext uri="{FF2B5EF4-FFF2-40B4-BE49-F238E27FC236}">
                <a16:creationId xmlns:a16="http://schemas.microsoft.com/office/drawing/2014/main" id="{EAB57018-60ED-49FE-B9F9-C706D93DC075}"/>
              </a:ext>
            </a:extLst>
          </p:cNvPr>
          <p:cNvSpPr/>
          <p:nvPr/>
        </p:nvSpPr>
        <p:spPr>
          <a:xfrm>
            <a:off x="4074060" y="2379164"/>
            <a:ext cx="995878" cy="371192"/>
          </a:xfrm>
          <a:prstGeom prst="roundRect">
            <a:avLst/>
          </a:prstGeom>
          <a:solidFill>
            <a:srgbClr val="FFFFFF">
              <a:alpha val="94902"/>
            </a:srgbClr>
          </a:solid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Arctic</a:t>
            </a:r>
          </a:p>
        </p:txBody>
      </p:sp>
      <p:sp>
        <p:nvSpPr>
          <p:cNvPr id="13" name="Rectangle: Rounded Corners 12">
            <a:hlinkClick r:id="rId7" action="ppaction://hlinksldjump"/>
            <a:extLst>
              <a:ext uri="{FF2B5EF4-FFF2-40B4-BE49-F238E27FC236}">
                <a16:creationId xmlns:a16="http://schemas.microsoft.com/office/drawing/2014/main" id="{6B7E8BF8-4704-48D9-85AB-C6596E98A93A}"/>
              </a:ext>
            </a:extLst>
          </p:cNvPr>
          <p:cNvSpPr/>
          <p:nvPr/>
        </p:nvSpPr>
        <p:spPr>
          <a:xfrm>
            <a:off x="4001632" y="5209020"/>
            <a:ext cx="1140735" cy="371192"/>
          </a:xfrm>
          <a:prstGeom prst="roundRect">
            <a:avLst/>
          </a:prstGeom>
          <a:solidFill>
            <a:srgbClr val="FFFFFF">
              <a:alpha val="94902"/>
            </a:srgbClr>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Antarctic</a:t>
            </a:r>
          </a:p>
        </p:txBody>
      </p:sp>
      <p:sp>
        <p:nvSpPr>
          <p:cNvPr id="14" name="Rectangle: Rounded Corners 13">
            <a:hlinkClick r:id="rId8" action="ppaction://hlinksldjump"/>
            <a:extLst>
              <a:ext uri="{FF2B5EF4-FFF2-40B4-BE49-F238E27FC236}">
                <a16:creationId xmlns:a16="http://schemas.microsoft.com/office/drawing/2014/main" id="{E60CDDF0-BD21-47DB-A6FF-E7CE5C3B6D91}"/>
              </a:ext>
            </a:extLst>
          </p:cNvPr>
          <p:cNvSpPr/>
          <p:nvPr/>
        </p:nvSpPr>
        <p:spPr>
          <a:xfrm>
            <a:off x="4345665" y="3857073"/>
            <a:ext cx="905346" cy="371192"/>
          </a:xfrm>
          <a:prstGeom prst="roundRect">
            <a:avLst/>
          </a:prstGeom>
          <a:solidFill>
            <a:srgbClr val="FFFFFF">
              <a:alpha val="94902"/>
            </a:srgbClr>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Africa</a:t>
            </a:r>
          </a:p>
        </p:txBody>
      </p:sp>
      <p:sp>
        <p:nvSpPr>
          <p:cNvPr id="15" name="Rectangle: Rounded Corners 14">
            <a:hlinkClick r:id="rId9" action="ppaction://hlinksldjump"/>
            <a:extLst>
              <a:ext uri="{FF2B5EF4-FFF2-40B4-BE49-F238E27FC236}">
                <a16:creationId xmlns:a16="http://schemas.microsoft.com/office/drawing/2014/main" id="{D9551847-04AC-414C-A282-EB149E23D8C1}"/>
              </a:ext>
            </a:extLst>
          </p:cNvPr>
          <p:cNvSpPr/>
          <p:nvPr/>
        </p:nvSpPr>
        <p:spPr>
          <a:xfrm>
            <a:off x="5913479" y="4377134"/>
            <a:ext cx="1327726" cy="371192"/>
          </a:xfrm>
          <a:prstGeom prst="roundRect">
            <a:avLst/>
          </a:prstGeom>
          <a:solidFill>
            <a:srgbClr val="FFFFFF">
              <a:alpha val="94902"/>
            </a:srgbClr>
          </a:solid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Australasia</a:t>
            </a:r>
          </a:p>
        </p:txBody>
      </p:sp>
      <p:sp>
        <p:nvSpPr>
          <p:cNvPr id="16" name="Rectangle: Rounded Corners 15">
            <a:hlinkClick r:id="rId10" action="ppaction://hlinksldjump"/>
            <a:extLst>
              <a:ext uri="{FF2B5EF4-FFF2-40B4-BE49-F238E27FC236}">
                <a16:creationId xmlns:a16="http://schemas.microsoft.com/office/drawing/2014/main" id="{DF766768-80D1-473F-8C43-A5C27A1446F0}"/>
              </a:ext>
            </a:extLst>
          </p:cNvPr>
          <p:cNvSpPr/>
          <p:nvPr/>
        </p:nvSpPr>
        <p:spPr>
          <a:xfrm>
            <a:off x="5552907" y="2935952"/>
            <a:ext cx="811679" cy="371192"/>
          </a:xfrm>
          <a:prstGeom prst="roundRect">
            <a:avLst/>
          </a:prstGeom>
          <a:solidFill>
            <a:srgbClr val="FFFFFF">
              <a:alpha val="94902"/>
            </a:srgbClr>
          </a:solid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Asia</a:t>
            </a:r>
          </a:p>
        </p:txBody>
      </p:sp>
      <p:sp>
        <p:nvSpPr>
          <p:cNvPr id="18" name="Rectangle: Rounded Corners 17">
            <a:hlinkClick r:id="rId11" action="ppaction://hlinksldjump"/>
            <a:extLst>
              <a:ext uri="{FF2B5EF4-FFF2-40B4-BE49-F238E27FC236}">
                <a16:creationId xmlns:a16="http://schemas.microsoft.com/office/drawing/2014/main" id="{7F7AD26D-F55C-40BB-8453-A964968D15F9}"/>
              </a:ext>
            </a:extLst>
          </p:cNvPr>
          <p:cNvSpPr/>
          <p:nvPr/>
        </p:nvSpPr>
        <p:spPr>
          <a:xfrm>
            <a:off x="7318332" y="5785163"/>
            <a:ext cx="1141456" cy="307662"/>
          </a:xfrm>
          <a:prstGeom prst="roundRect">
            <a:avLst/>
          </a:prstGeom>
          <a:solidFill>
            <a:srgbClr val="DF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Twinkl SemiBold" pitchFamily="2" charset="0"/>
              </a:rPr>
              <a:t>Finished</a:t>
            </a:r>
          </a:p>
        </p:txBody>
      </p:sp>
    </p:spTree>
    <p:extLst>
      <p:ext uri="{BB962C8B-B14F-4D97-AF65-F5344CB8AC3E}">
        <p14:creationId xmlns:p14="http://schemas.microsoft.com/office/powerpoint/2010/main" val="1286237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3530850"/>
          </a:xfrm>
          <a:prstGeom prst="roundRect">
            <a:avLst/>
          </a:prstGeom>
          <a:solidFill>
            <a:srgbClr val="FFFFFF"/>
          </a:solid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Coconut palm trees like to grow in tropical environments. </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dried kernel inside a coconut is called the copra. This makes coconut oil which has many uses, such as being used in beauty products and cooking oil.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hairy fibre on the outside of the coconut is used in mats, brooms and brushes.</a:t>
            </a:r>
          </a:p>
        </p:txBody>
      </p:sp>
      <p:pic>
        <p:nvPicPr>
          <p:cNvPr id="6" name="Picture 2" descr="Coconut Tree, Coconut Palm, Fruit, Tropical">
            <a:extLst>
              <a:ext uri="{FF2B5EF4-FFF2-40B4-BE49-F238E27FC236}">
                <a16:creationId xmlns:a16="http://schemas.microsoft.com/office/drawing/2014/main" id="{6725D1A8-7534-4CAC-8C73-A2950B8FF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4" r="12264"/>
          <a:stretch/>
        </p:blipFill>
        <p:spPr bwMode="auto">
          <a:xfrm>
            <a:off x="4562946" y="2000817"/>
            <a:ext cx="3874882" cy="387488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34565" y="765175"/>
            <a:ext cx="8256762" cy="873502"/>
          </a:xfrm>
          <a:solidFill>
            <a:srgbClr val="CA4692"/>
          </a:solidFill>
        </p:spPr>
        <p:txBody>
          <a:bodyPr/>
          <a:lstStyle/>
          <a:p>
            <a:r>
              <a:rPr lang="en-GB" sz="3600" dirty="0">
                <a:solidFill>
                  <a:schemeClr val="bg1"/>
                </a:solidFill>
                <a:latin typeface="Twinkl SemiBold" pitchFamily="2" charset="0"/>
              </a:rPr>
              <a:t>Coconut Palm Trees</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4088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2607397"/>
          </a:xfrm>
          <a:prstGeom prst="roundRect">
            <a:avLst/>
          </a:prstGeom>
          <a:solidFill>
            <a:srgbClr val="FFFFFF"/>
          </a:solid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Mango trees can grow up to 40m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can live for over 300 years.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Their flowers are small and white.</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Mango trees like to grow in tropical places.</a:t>
            </a:r>
          </a:p>
        </p:txBody>
      </p:sp>
      <p:pic>
        <p:nvPicPr>
          <p:cNvPr id="6" name="Picture 5">
            <a:extLst>
              <a:ext uri="{FF2B5EF4-FFF2-40B4-BE49-F238E27FC236}">
                <a16:creationId xmlns:a16="http://schemas.microsoft.com/office/drawing/2014/main" id="{2E9BBD16-671B-45D5-BA7A-AE6C9E21A3F1}"/>
              </a:ext>
            </a:extLst>
          </p:cNvPr>
          <p:cNvPicPr>
            <a:picLocks noChangeAspect="1"/>
          </p:cNvPicPr>
          <p:nvPr/>
        </p:nvPicPr>
        <p:blipFill rotWithShape="1">
          <a:blip r:embed="rId2">
            <a:extLst>
              <a:ext uri="{28A0092B-C50C-407E-A947-70E740481C1C}">
                <a14:useLocalDpi xmlns:a14="http://schemas.microsoft.com/office/drawing/2010/main" val="0"/>
              </a:ext>
            </a:extLst>
          </a:blip>
          <a:srcRect l="16875" r="16875"/>
          <a:stretch/>
        </p:blipFill>
        <p:spPr>
          <a:xfrm>
            <a:off x="4572000" y="2000816"/>
            <a:ext cx="3880995" cy="3880995"/>
          </a:xfrm>
          <a:prstGeom prst="flowChartConnector">
            <a:avLst/>
          </a:prstGeom>
        </p:spPr>
      </p:pic>
      <p:sp>
        <p:nvSpPr>
          <p:cNvPr id="21" name="Title 20"/>
          <p:cNvSpPr>
            <a:spLocks noGrp="1"/>
          </p:cNvSpPr>
          <p:nvPr>
            <p:ph type="title"/>
          </p:nvPr>
        </p:nvSpPr>
        <p:spPr>
          <a:xfrm>
            <a:off x="434565" y="765175"/>
            <a:ext cx="8256762" cy="873502"/>
          </a:xfrm>
          <a:solidFill>
            <a:srgbClr val="CA4692"/>
          </a:solidFill>
        </p:spPr>
        <p:txBody>
          <a:bodyPr/>
          <a:lstStyle/>
          <a:p>
            <a:r>
              <a:rPr lang="en-GB" sz="3600" dirty="0">
                <a:solidFill>
                  <a:schemeClr val="bg1"/>
                </a:solidFill>
                <a:latin typeface="Twinkl SemiBold" pitchFamily="2" charset="0"/>
              </a:rPr>
              <a:t>Mango Trees</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CA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hlinkClick r:id="rId3" action="ppaction://hlinksldjump"/>
            <a:extLst>
              <a:ext uri="{FF2B5EF4-FFF2-40B4-BE49-F238E27FC236}">
                <a16:creationId xmlns:a16="http://schemas.microsoft.com/office/drawing/2014/main" id="{8893F77A-02BE-449A-95B1-4A27DC75C890}"/>
              </a:ext>
            </a:extLst>
          </p:cNvPr>
          <p:cNvSpPr/>
          <p:nvPr/>
        </p:nvSpPr>
        <p:spPr>
          <a:xfrm>
            <a:off x="755649" y="5785164"/>
            <a:ext cx="1045991" cy="307662"/>
          </a:xfrm>
          <a:prstGeom prst="roundRect">
            <a:avLst/>
          </a:prstGeom>
          <a:solidFill>
            <a:srgbClr val="DF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2944967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696977B-45EF-4314-9A8E-E5C48DB48FDD}"/>
              </a:ext>
            </a:extLst>
          </p:cNvPr>
          <p:cNvSpPr/>
          <p:nvPr/>
        </p:nvSpPr>
        <p:spPr>
          <a:xfrm>
            <a:off x="6618090" y="2688876"/>
            <a:ext cx="1822009" cy="2534971"/>
          </a:xfrm>
          <a:prstGeom prst="roundRect">
            <a:avLst/>
          </a:prstGeom>
          <a:solidFill>
            <a:srgbClr val="FFFFFF"/>
          </a:solid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err="1">
                <a:solidFill>
                  <a:schemeClr val="tx1"/>
                </a:solidFill>
                <a:latin typeface="Twinkl SemiBold" pitchFamily="2" charset="0"/>
              </a:rPr>
              <a:t>pohutukawa</a:t>
            </a:r>
            <a:r>
              <a:rPr lang="en-GB" dirty="0">
                <a:solidFill>
                  <a:schemeClr val="tx1"/>
                </a:solidFill>
                <a:latin typeface="Twinkl SemiBold" pitchFamily="2" charset="0"/>
              </a:rPr>
              <a:t> tree</a:t>
            </a:r>
          </a:p>
        </p:txBody>
      </p:sp>
      <p:pic>
        <p:nvPicPr>
          <p:cNvPr id="10" name="Picture 9">
            <a:extLst>
              <a:ext uri="{FF2B5EF4-FFF2-40B4-BE49-F238E27FC236}">
                <a16:creationId xmlns:a16="http://schemas.microsoft.com/office/drawing/2014/main" id="{8CEA5CE0-0309-4420-9DEF-72912257F4AB}"/>
              </a:ext>
            </a:extLst>
          </p:cNvPr>
          <p:cNvPicPr>
            <a:picLocks noChangeAspect="1"/>
          </p:cNvPicPr>
          <p:nvPr/>
        </p:nvPicPr>
        <p:blipFill rotWithShape="1">
          <a:blip r:embed="rId2">
            <a:extLst>
              <a:ext uri="{28A0092B-C50C-407E-A947-70E740481C1C}">
                <a14:useLocalDpi xmlns:a14="http://schemas.microsoft.com/office/drawing/2010/main" val="0"/>
              </a:ext>
            </a:extLst>
          </a:blip>
          <a:srcRect l="4225" r="39437"/>
          <a:stretch/>
        </p:blipFill>
        <p:spPr>
          <a:xfrm>
            <a:off x="6618026" y="2000813"/>
            <a:ext cx="1822010" cy="1822010"/>
          </a:xfrm>
          <a:prstGeom prst="flowChartConnector">
            <a:avLst/>
          </a:prstGeom>
        </p:spPr>
      </p:pic>
      <p:sp>
        <p:nvSpPr>
          <p:cNvPr id="16" name="Rectangle: Rounded Corners 15">
            <a:extLst>
              <a:ext uri="{FF2B5EF4-FFF2-40B4-BE49-F238E27FC236}">
                <a16:creationId xmlns:a16="http://schemas.microsoft.com/office/drawing/2014/main" id="{266FCCD7-78A9-4E9B-B93F-16289526675B}"/>
              </a:ext>
            </a:extLst>
          </p:cNvPr>
          <p:cNvSpPr/>
          <p:nvPr/>
        </p:nvSpPr>
        <p:spPr>
          <a:xfrm>
            <a:off x="4663937" y="2688876"/>
            <a:ext cx="1822009" cy="2534971"/>
          </a:xfrm>
          <a:prstGeom prst="roundRect">
            <a:avLst/>
          </a:prstGeom>
          <a:solidFill>
            <a:srgbClr val="FFFFFF"/>
          </a:solid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a:solidFill>
                  <a:schemeClr val="tx1"/>
                </a:solidFill>
                <a:latin typeface="Twinkl SemiBold" pitchFamily="2" charset="0"/>
              </a:rPr>
              <a:t>kauri tree</a:t>
            </a:r>
          </a:p>
        </p:txBody>
      </p:sp>
      <p:pic>
        <p:nvPicPr>
          <p:cNvPr id="7" name="Picture 6">
            <a:extLst>
              <a:ext uri="{FF2B5EF4-FFF2-40B4-BE49-F238E27FC236}">
                <a16:creationId xmlns:a16="http://schemas.microsoft.com/office/drawing/2014/main" id="{7BC673B5-6FB3-46DA-BBAD-F60832CF6D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75" r="21875"/>
          <a:stretch/>
        </p:blipFill>
        <p:spPr>
          <a:xfrm>
            <a:off x="4663911" y="2000814"/>
            <a:ext cx="1822010" cy="1822010"/>
          </a:xfrm>
          <a:prstGeom prst="flowChartConnector">
            <a:avLst/>
          </a:prstGeom>
        </p:spPr>
      </p:pic>
      <p:sp>
        <p:nvSpPr>
          <p:cNvPr id="23" name="Rectangle: Rounded Corners 22">
            <a:extLst>
              <a:ext uri="{FF2B5EF4-FFF2-40B4-BE49-F238E27FC236}">
                <a16:creationId xmlns:a16="http://schemas.microsoft.com/office/drawing/2014/main" id="{3704896D-3DF1-490A-8FC8-DAA4E48D98BD}"/>
              </a:ext>
            </a:extLst>
          </p:cNvPr>
          <p:cNvSpPr/>
          <p:nvPr/>
        </p:nvSpPr>
        <p:spPr>
          <a:xfrm>
            <a:off x="2709794" y="2688878"/>
            <a:ext cx="1822009" cy="2534971"/>
          </a:xfrm>
          <a:prstGeom prst="roundRect">
            <a:avLst/>
          </a:prstGeom>
          <a:solidFill>
            <a:srgbClr val="FFFFFF"/>
          </a:solid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bottlebrush</a:t>
            </a:r>
          </a:p>
        </p:txBody>
      </p:sp>
      <p:pic>
        <p:nvPicPr>
          <p:cNvPr id="4" name="Picture 3">
            <a:extLst>
              <a:ext uri="{FF2B5EF4-FFF2-40B4-BE49-F238E27FC236}">
                <a16:creationId xmlns:a16="http://schemas.microsoft.com/office/drawing/2014/main" id="{D56ED908-B6E8-4FB3-BF29-5561E0BBCF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50" r="16650"/>
          <a:stretch/>
        </p:blipFill>
        <p:spPr>
          <a:xfrm>
            <a:off x="2709781" y="2000814"/>
            <a:ext cx="1822009" cy="1822009"/>
          </a:xfrm>
          <a:prstGeom prst="flowChartConnector">
            <a:avLst/>
          </a:prstGeom>
        </p:spPr>
      </p:pic>
      <p:sp>
        <p:nvSpPr>
          <p:cNvPr id="26" name="Rectangle: Rounded Corners 25">
            <a:extLst>
              <a:ext uri="{FF2B5EF4-FFF2-40B4-BE49-F238E27FC236}">
                <a16:creationId xmlns:a16="http://schemas.microsoft.com/office/drawing/2014/main" id="{17E473FB-A013-4567-BFE4-1A9E9C38D96A}"/>
              </a:ext>
            </a:extLst>
          </p:cNvPr>
          <p:cNvSpPr/>
          <p:nvPr/>
        </p:nvSpPr>
        <p:spPr>
          <a:xfrm>
            <a:off x="755649" y="2688879"/>
            <a:ext cx="1822009" cy="2534971"/>
          </a:xfrm>
          <a:prstGeom prst="roundRect">
            <a:avLst/>
          </a:prstGeom>
          <a:solidFill>
            <a:srgbClr val="FFFFFF"/>
          </a:solid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a:p>
            <a:pPr algn="ctr"/>
            <a:r>
              <a:rPr lang="en-GB" dirty="0"/>
              <a:t>]</a:t>
            </a: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kangaroo paws</a:t>
            </a:r>
          </a:p>
        </p:txBody>
      </p:sp>
      <p:pic>
        <p:nvPicPr>
          <p:cNvPr id="16386" name="Picture 2" descr="File:Red kangaroo paw plant.jpg">
            <a:extLst>
              <a:ext uri="{FF2B5EF4-FFF2-40B4-BE49-F238E27FC236}">
                <a16:creationId xmlns:a16="http://schemas.microsoft.com/office/drawing/2014/main" id="{1A23A0A7-7AD9-431B-9EFD-863A689B97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88" r="16688"/>
          <a:stretch/>
        </p:blipFill>
        <p:spPr bwMode="auto">
          <a:xfrm>
            <a:off x="755640" y="2000814"/>
            <a:ext cx="1822010" cy="182201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34565" y="765175"/>
            <a:ext cx="8256762" cy="873502"/>
          </a:xfrm>
          <a:solidFill>
            <a:srgbClr val="4A3582"/>
          </a:solidFill>
        </p:spPr>
        <p:txBody>
          <a:bodyPr/>
          <a:lstStyle/>
          <a:p>
            <a:r>
              <a:rPr lang="en-GB" sz="3200" dirty="0">
                <a:solidFill>
                  <a:schemeClr val="bg1"/>
                </a:solidFill>
                <a:latin typeface="Twinkl SemiBold" pitchFamily="2" charset="0"/>
              </a:rPr>
              <a:t>Australasia: New Zealand and Australia</a:t>
            </a:r>
          </a:p>
        </p:txBody>
      </p:sp>
      <p:sp>
        <p:nvSpPr>
          <p:cNvPr id="17" name="Title 20">
            <a:extLst>
              <a:ext uri="{FF2B5EF4-FFF2-40B4-BE49-F238E27FC236}">
                <a16:creationId xmlns:a16="http://schemas.microsoft.com/office/drawing/2014/main" id="{EFD57605-C954-4462-943F-5C1961D288BF}"/>
              </a:ext>
            </a:extLst>
          </p:cNvPr>
          <p:cNvSpPr txBox="1">
            <a:spLocks/>
          </p:cNvSpPr>
          <p:nvPr/>
        </p:nvSpPr>
        <p:spPr>
          <a:xfrm>
            <a:off x="434565" y="5905573"/>
            <a:ext cx="8256762" cy="187251"/>
          </a:xfrm>
          <a:prstGeom prst="roundRect">
            <a:avLst>
              <a:gd name="adj" fmla="val 9641"/>
            </a:avLst>
          </a:prstGeom>
          <a:solidFill>
            <a:srgbClr val="4A3582"/>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3600" dirty="0">
              <a:solidFill>
                <a:schemeClr val="bg1"/>
              </a:solidFill>
              <a:latin typeface="Twinkl SemiBold" pitchFamily="2" charset="0"/>
            </a:endParaRPr>
          </a:p>
        </p:txBody>
      </p:sp>
      <p:sp>
        <p:nvSpPr>
          <p:cNvPr id="28" name="Oval 27">
            <a:extLst>
              <a:ext uri="{FF2B5EF4-FFF2-40B4-BE49-F238E27FC236}">
                <a16:creationId xmlns:a16="http://schemas.microsoft.com/office/drawing/2014/main" id="{6012AEA6-9F71-460B-86BE-477511071CE5}"/>
              </a:ext>
            </a:extLst>
          </p:cNvPr>
          <p:cNvSpPr/>
          <p:nvPr/>
        </p:nvSpPr>
        <p:spPr>
          <a:xfrm>
            <a:off x="2709796" y="2000817"/>
            <a:ext cx="1822010" cy="1822010"/>
          </a:xfrm>
          <a:prstGeom prst="ellipse">
            <a:avLst/>
          </a:prstGeom>
          <a:no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F5E2AFE0-E250-490A-B579-EB9BC30B2A0A}"/>
              </a:ext>
            </a:extLst>
          </p:cNvPr>
          <p:cNvSpPr/>
          <p:nvPr/>
        </p:nvSpPr>
        <p:spPr>
          <a:xfrm>
            <a:off x="4663942" y="2000817"/>
            <a:ext cx="1822010" cy="1822010"/>
          </a:xfrm>
          <a:prstGeom prst="ellipse">
            <a:avLst/>
          </a:prstGeom>
          <a:no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9CFB342D-CA54-491B-97DD-61C0602B95AD}"/>
              </a:ext>
            </a:extLst>
          </p:cNvPr>
          <p:cNvSpPr/>
          <p:nvPr/>
        </p:nvSpPr>
        <p:spPr>
          <a:xfrm>
            <a:off x="6618089" y="2000817"/>
            <a:ext cx="1822010" cy="1822010"/>
          </a:xfrm>
          <a:prstGeom prst="ellipse">
            <a:avLst/>
          </a:prstGeom>
          <a:no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1E0B0385-72ED-4402-A8E1-803E69A9D533}"/>
              </a:ext>
            </a:extLst>
          </p:cNvPr>
          <p:cNvSpPr/>
          <p:nvPr/>
        </p:nvSpPr>
        <p:spPr>
          <a:xfrm>
            <a:off x="755650" y="2000817"/>
            <a:ext cx="1822010" cy="1822010"/>
          </a:xfrm>
          <a:prstGeom prst="ellipse">
            <a:avLst/>
          </a:prstGeom>
          <a:no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075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3422209"/>
          </a:xfrm>
          <a:prstGeom prst="roundRect">
            <a:avLst/>
          </a:prstGeom>
          <a:solidFill>
            <a:srgbClr val="FFFFFF"/>
          </a:solid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The bottlebrush plant got its name because it looks like a </a:t>
            </a:r>
            <a:br>
              <a:rPr lang="en-GB" sz="1600" dirty="0">
                <a:solidFill>
                  <a:schemeClr val="tx1"/>
                </a:solidFill>
                <a:latin typeface="Twinkl" pitchFamily="2" charset="0"/>
              </a:rPr>
            </a:br>
            <a:r>
              <a:rPr lang="en-GB" sz="1600" dirty="0">
                <a:solidFill>
                  <a:schemeClr val="tx1"/>
                </a:solidFill>
                <a:latin typeface="Twinkl" pitchFamily="2" charset="0"/>
              </a:rPr>
              <a:t>household bottlebrush.</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grow in south-east Australia.</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likes to grow in a wet environment – particularly somewhere that floods regularly.</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pollen is on the long, coloured stalks. These are called filaments. </a:t>
            </a:r>
          </a:p>
        </p:txBody>
      </p:sp>
      <p:pic>
        <p:nvPicPr>
          <p:cNvPr id="6" name="Picture 5">
            <a:extLst>
              <a:ext uri="{FF2B5EF4-FFF2-40B4-BE49-F238E27FC236}">
                <a16:creationId xmlns:a16="http://schemas.microsoft.com/office/drawing/2014/main" id="{BAD8B129-8FCC-4C2D-BD19-722565C3A63F}"/>
              </a:ext>
            </a:extLst>
          </p:cNvPr>
          <p:cNvPicPr>
            <a:picLocks noChangeAspect="1"/>
          </p:cNvPicPr>
          <p:nvPr/>
        </p:nvPicPr>
        <p:blipFill rotWithShape="1">
          <a:blip r:embed="rId2">
            <a:extLst>
              <a:ext uri="{28A0092B-C50C-407E-A947-70E740481C1C}">
                <a14:useLocalDpi xmlns:a14="http://schemas.microsoft.com/office/drawing/2010/main" val="0"/>
              </a:ext>
            </a:extLst>
          </a:blip>
          <a:srcRect l="16650" r="16650"/>
          <a:stretch/>
        </p:blipFill>
        <p:spPr>
          <a:xfrm>
            <a:off x="4581895" y="2000815"/>
            <a:ext cx="3874881" cy="3874881"/>
          </a:xfrm>
          <a:prstGeom prst="flowChartConnector">
            <a:avLst/>
          </a:prstGeom>
        </p:spPr>
      </p:pic>
      <p:sp>
        <p:nvSpPr>
          <p:cNvPr id="21" name="Title 20"/>
          <p:cNvSpPr>
            <a:spLocks noGrp="1"/>
          </p:cNvSpPr>
          <p:nvPr>
            <p:ph type="title"/>
          </p:nvPr>
        </p:nvSpPr>
        <p:spPr>
          <a:xfrm>
            <a:off x="434565" y="765175"/>
            <a:ext cx="8256762" cy="873502"/>
          </a:xfrm>
          <a:solidFill>
            <a:srgbClr val="4A3582"/>
          </a:solidFill>
        </p:spPr>
        <p:txBody>
          <a:bodyPr/>
          <a:lstStyle/>
          <a:p>
            <a:r>
              <a:rPr lang="en-GB" sz="3600" dirty="0">
                <a:solidFill>
                  <a:schemeClr val="bg1"/>
                </a:solidFill>
                <a:latin typeface="Twinkl SemiBold" pitchFamily="2" charset="0"/>
              </a:rPr>
              <a:t>Bottlebrush Plant</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22636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3639493"/>
          </a:xfrm>
          <a:prstGeom prst="roundRect">
            <a:avLst/>
          </a:prstGeom>
          <a:solidFill>
            <a:srgbClr val="FFFFFF"/>
          </a:solid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72000" rIns="2160000" rtlCol="0" anchor="ctr"/>
          <a:lstStyle/>
          <a:p>
            <a:pPr marL="285750" indent="-285750">
              <a:buFont typeface="Arial" panose="020B0604020202020204" pitchFamily="34" charset="0"/>
              <a:buChar char="•"/>
            </a:pPr>
            <a:r>
              <a:rPr lang="en-GB" sz="1600" dirty="0">
                <a:solidFill>
                  <a:schemeClr val="tx1"/>
                </a:solidFill>
                <a:latin typeface="Twinkl" pitchFamily="2" charset="0"/>
              </a:rPr>
              <a:t>The kauri is one of the world’s oldest trees. The kauri forests are the most ancient forests in the world. The oldest kauri trees are thought to be over 4000 years old!</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kauri can grow up to 50m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has flaking bark and small </a:t>
            </a:r>
            <a:br>
              <a:rPr lang="en-GB" sz="1600" dirty="0">
                <a:solidFill>
                  <a:schemeClr val="tx1"/>
                </a:solidFill>
                <a:latin typeface="Twinkl" pitchFamily="2" charset="0"/>
              </a:rPr>
            </a:br>
            <a:r>
              <a:rPr lang="en-GB" sz="1600" dirty="0">
                <a:solidFill>
                  <a:schemeClr val="tx1"/>
                </a:solidFill>
                <a:latin typeface="Twinkl" pitchFamily="2" charset="0"/>
              </a:rPr>
              <a:t>leaves.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bark protects the tree from other plants living off it.</a:t>
            </a:r>
          </a:p>
        </p:txBody>
      </p:sp>
      <p:pic>
        <p:nvPicPr>
          <p:cNvPr id="7" name="Picture 6">
            <a:extLst>
              <a:ext uri="{FF2B5EF4-FFF2-40B4-BE49-F238E27FC236}">
                <a16:creationId xmlns:a16="http://schemas.microsoft.com/office/drawing/2014/main" id="{DD81A11C-748C-407A-AE27-E8100848C61F}"/>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4562946" y="2000817"/>
            <a:ext cx="3874882" cy="3874882"/>
          </a:xfrm>
          <a:prstGeom prst="flowChartConnector">
            <a:avLst/>
          </a:prstGeom>
        </p:spPr>
      </p:pic>
      <p:sp>
        <p:nvSpPr>
          <p:cNvPr id="21" name="Title 20"/>
          <p:cNvSpPr>
            <a:spLocks noGrp="1"/>
          </p:cNvSpPr>
          <p:nvPr>
            <p:ph type="title"/>
          </p:nvPr>
        </p:nvSpPr>
        <p:spPr>
          <a:xfrm>
            <a:off x="434565" y="765175"/>
            <a:ext cx="8256762" cy="873502"/>
          </a:xfrm>
          <a:solidFill>
            <a:srgbClr val="4A3582"/>
          </a:solidFill>
        </p:spPr>
        <p:txBody>
          <a:bodyPr/>
          <a:lstStyle/>
          <a:p>
            <a:r>
              <a:rPr lang="en-GB" sz="3600" dirty="0">
                <a:solidFill>
                  <a:schemeClr val="bg1"/>
                </a:solidFill>
                <a:latin typeface="Twinkl SemiBold" pitchFamily="2" charset="0"/>
              </a:rPr>
              <a:t>Kauri Tree</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5356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3874882"/>
          </a:xfrm>
          <a:prstGeom prst="roundRect">
            <a:avLst/>
          </a:prstGeom>
          <a:solidFill>
            <a:srgbClr val="FFFFFF"/>
          </a:solid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180000" rIns="2088000" rtlCol="0" anchor="ctr"/>
          <a:lstStyle/>
          <a:p>
            <a:pPr marL="285750" indent="-285750">
              <a:buFont typeface="Arial" panose="020B0604020202020204" pitchFamily="34" charset="0"/>
              <a:buChar char="•"/>
            </a:pPr>
            <a:r>
              <a:rPr lang="en-GB" sz="1500" dirty="0">
                <a:solidFill>
                  <a:schemeClr val="tx1"/>
                </a:solidFill>
                <a:latin typeface="Twinkl" pitchFamily="2" charset="0"/>
              </a:rPr>
              <a:t>In New Zealand, this tree is often known as the Christmas tree because of its beautiful red flowers which bloom at Christmas time.</a:t>
            </a:r>
            <a:br>
              <a:rPr lang="en-GB" sz="1500" dirty="0">
                <a:solidFill>
                  <a:schemeClr val="tx1"/>
                </a:solidFill>
                <a:latin typeface="Twinkl" pitchFamily="2" charset="0"/>
              </a:rPr>
            </a:br>
            <a:endParaRPr lang="en-GB" sz="1500" dirty="0">
              <a:solidFill>
                <a:schemeClr val="tx1"/>
              </a:solidFill>
              <a:latin typeface="Twinkl" pitchFamily="2" charset="0"/>
            </a:endParaRPr>
          </a:p>
          <a:p>
            <a:pPr marL="285750" indent="-285750">
              <a:buFont typeface="Arial" panose="020B0604020202020204" pitchFamily="34" charset="0"/>
              <a:buChar char="•"/>
            </a:pPr>
            <a:r>
              <a:rPr lang="en-GB" sz="1500" dirty="0" err="1">
                <a:solidFill>
                  <a:schemeClr val="tx1"/>
                </a:solidFill>
                <a:latin typeface="Twinkl" pitchFamily="2" charset="0"/>
              </a:rPr>
              <a:t>Pohutukawa</a:t>
            </a:r>
            <a:r>
              <a:rPr lang="en-GB" sz="1500" dirty="0">
                <a:solidFill>
                  <a:schemeClr val="tx1"/>
                </a:solidFill>
                <a:latin typeface="Twinkl" pitchFamily="2" charset="0"/>
              </a:rPr>
              <a:t> trees can live for hundreds of years.</a:t>
            </a:r>
            <a:br>
              <a:rPr lang="en-GB" sz="1500" dirty="0">
                <a:solidFill>
                  <a:schemeClr val="tx1"/>
                </a:solidFill>
                <a:latin typeface="Twinkl" pitchFamily="2" charset="0"/>
              </a:rPr>
            </a:br>
            <a:endParaRPr lang="en-GB" sz="1500" dirty="0">
              <a:solidFill>
                <a:schemeClr val="tx1"/>
              </a:solidFill>
              <a:latin typeface="Twinkl" pitchFamily="2" charset="0"/>
            </a:endParaRPr>
          </a:p>
          <a:p>
            <a:pPr marL="285750" indent="-285750">
              <a:buFont typeface="Arial" panose="020B0604020202020204" pitchFamily="34" charset="0"/>
              <a:buChar char="•"/>
            </a:pPr>
            <a:r>
              <a:rPr lang="en-GB" sz="1500" dirty="0">
                <a:solidFill>
                  <a:schemeClr val="tx1"/>
                </a:solidFill>
                <a:latin typeface="Twinkl" pitchFamily="2" charset="0"/>
              </a:rPr>
              <a:t>It grows in coastal areas and can stand strong winds and salty spray from the sea.</a:t>
            </a:r>
            <a:br>
              <a:rPr lang="en-GB" sz="1500" dirty="0">
                <a:solidFill>
                  <a:schemeClr val="tx1"/>
                </a:solidFill>
                <a:latin typeface="Twinkl" pitchFamily="2" charset="0"/>
              </a:rPr>
            </a:br>
            <a:endParaRPr lang="en-GB" sz="1500" dirty="0">
              <a:solidFill>
                <a:schemeClr val="tx1"/>
              </a:solidFill>
              <a:latin typeface="Twinkl" pitchFamily="2" charset="0"/>
            </a:endParaRPr>
          </a:p>
          <a:p>
            <a:pPr marL="285750" indent="-285750">
              <a:buFont typeface="Arial" panose="020B0604020202020204" pitchFamily="34" charset="0"/>
              <a:buChar char="•"/>
            </a:pPr>
            <a:r>
              <a:rPr lang="en-GB" sz="1500" dirty="0">
                <a:solidFill>
                  <a:schemeClr val="tx1"/>
                </a:solidFill>
                <a:latin typeface="Twinkl" pitchFamily="2" charset="0"/>
              </a:rPr>
              <a:t>It has aerial roots. This means roots grow from the branches and along the trunk. They do not often reach the ground.</a:t>
            </a:r>
          </a:p>
        </p:txBody>
      </p:sp>
      <p:pic>
        <p:nvPicPr>
          <p:cNvPr id="6" name="Picture 5">
            <a:extLst>
              <a:ext uri="{FF2B5EF4-FFF2-40B4-BE49-F238E27FC236}">
                <a16:creationId xmlns:a16="http://schemas.microsoft.com/office/drawing/2014/main" id="{1E468B30-1EE7-46F1-8D26-2C25D9E21B91}"/>
              </a:ext>
            </a:extLst>
          </p:cNvPr>
          <p:cNvPicPr>
            <a:picLocks noChangeAspect="1"/>
          </p:cNvPicPr>
          <p:nvPr/>
        </p:nvPicPr>
        <p:blipFill rotWithShape="1">
          <a:blip r:embed="rId2">
            <a:extLst>
              <a:ext uri="{28A0092B-C50C-407E-A947-70E740481C1C}">
                <a14:useLocalDpi xmlns:a14="http://schemas.microsoft.com/office/drawing/2010/main" val="0"/>
              </a:ext>
            </a:extLst>
          </a:blip>
          <a:srcRect l="4225" r="39437"/>
          <a:stretch/>
        </p:blipFill>
        <p:spPr>
          <a:xfrm>
            <a:off x="4565154" y="2000813"/>
            <a:ext cx="3874882" cy="3874882"/>
          </a:xfrm>
          <a:prstGeom prst="flowChartConnector">
            <a:avLst/>
          </a:prstGeom>
        </p:spPr>
      </p:pic>
      <p:sp>
        <p:nvSpPr>
          <p:cNvPr id="21" name="Title 20"/>
          <p:cNvSpPr>
            <a:spLocks noGrp="1"/>
          </p:cNvSpPr>
          <p:nvPr>
            <p:ph type="title"/>
          </p:nvPr>
        </p:nvSpPr>
        <p:spPr>
          <a:xfrm>
            <a:off x="434565" y="765175"/>
            <a:ext cx="8256762" cy="873502"/>
          </a:xfrm>
          <a:solidFill>
            <a:srgbClr val="4A3582"/>
          </a:solidFill>
        </p:spPr>
        <p:txBody>
          <a:bodyPr/>
          <a:lstStyle/>
          <a:p>
            <a:r>
              <a:rPr lang="en-GB" sz="3600" dirty="0" err="1">
                <a:solidFill>
                  <a:schemeClr val="bg1"/>
                </a:solidFill>
                <a:latin typeface="Twinkl SemiBold" pitchFamily="2" charset="0"/>
              </a:rPr>
              <a:t>Pohutukawa</a:t>
            </a:r>
            <a:r>
              <a:rPr lang="en-GB" sz="3600" dirty="0">
                <a:solidFill>
                  <a:schemeClr val="bg1"/>
                </a:solidFill>
                <a:latin typeface="Twinkl SemiBold" pitchFamily="2" charset="0"/>
              </a:rPr>
              <a:t> Tree</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30523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3078178"/>
          </a:xfrm>
          <a:prstGeom prst="roundRect">
            <a:avLst/>
          </a:prstGeom>
          <a:solidFill>
            <a:srgbClr val="FFFFFF"/>
          </a:solid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The kangaroo paw plant grows in western Australia.</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grows in a range of different types of soil.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have bright red flowers which are covered in fine hairs.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kangaroo paw plant likes a lot of sunshine. </a:t>
            </a:r>
          </a:p>
        </p:txBody>
      </p:sp>
      <p:pic>
        <p:nvPicPr>
          <p:cNvPr id="7" name="Picture 2" descr="File:Red kangaroo paw plant.jpg">
            <a:extLst>
              <a:ext uri="{FF2B5EF4-FFF2-40B4-BE49-F238E27FC236}">
                <a16:creationId xmlns:a16="http://schemas.microsoft.com/office/drawing/2014/main" id="{2C11AEFE-4C1D-41D5-A8C7-67BA6DE53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88" r="16688"/>
          <a:stretch/>
        </p:blipFill>
        <p:spPr bwMode="auto">
          <a:xfrm>
            <a:off x="4572000" y="2007607"/>
            <a:ext cx="3874882" cy="387488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34565" y="765175"/>
            <a:ext cx="8256762" cy="873502"/>
          </a:xfrm>
          <a:solidFill>
            <a:srgbClr val="4A3582"/>
          </a:solidFill>
        </p:spPr>
        <p:txBody>
          <a:bodyPr/>
          <a:lstStyle/>
          <a:p>
            <a:r>
              <a:rPr lang="en-GB" sz="3600" dirty="0">
                <a:solidFill>
                  <a:schemeClr val="bg1"/>
                </a:solidFill>
                <a:latin typeface="Twinkl SemiBold" pitchFamily="2" charset="0"/>
              </a:rPr>
              <a:t>Kangaroo Paw Plant</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hlinkClick r:id="rId3" action="ppaction://hlinksldjump"/>
            <a:extLst>
              <a:ext uri="{FF2B5EF4-FFF2-40B4-BE49-F238E27FC236}">
                <a16:creationId xmlns:a16="http://schemas.microsoft.com/office/drawing/2014/main" id="{EE090287-F20F-4603-BD22-471690188855}"/>
              </a:ext>
            </a:extLst>
          </p:cNvPr>
          <p:cNvSpPr/>
          <p:nvPr/>
        </p:nvSpPr>
        <p:spPr>
          <a:xfrm>
            <a:off x="755649" y="5785164"/>
            <a:ext cx="1045991" cy="307662"/>
          </a:xfrm>
          <a:prstGeom prst="roundRect">
            <a:avLst/>
          </a:prstGeom>
          <a:solidFill>
            <a:srgbClr val="DF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3452276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6618090" y="2688876"/>
            <a:ext cx="1822009" cy="2534971"/>
          </a:xfrm>
          <a:prstGeom prst="roundRect">
            <a:avLst/>
          </a:prstGeom>
          <a:solidFill>
            <a:srgbClr val="FFFFFF"/>
          </a:solid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a:solidFill>
                  <a:schemeClr val="tx1"/>
                </a:solidFill>
                <a:latin typeface="Twinkl SemiBold" pitchFamily="2" charset="0"/>
              </a:rPr>
              <a:t>Arctic poppy</a:t>
            </a:r>
          </a:p>
        </p:txBody>
      </p:sp>
      <p:pic>
        <p:nvPicPr>
          <p:cNvPr id="14" name="Picture 13">
            <a:extLst>
              <a:ext uri="{FF2B5EF4-FFF2-40B4-BE49-F238E27FC236}">
                <a16:creationId xmlns:a16="http://schemas.microsoft.com/office/drawing/2014/main" id="{0B812DCC-16CE-482E-935D-FBC78D94EA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67" r="16667"/>
          <a:stretch/>
        </p:blipFill>
        <p:spPr>
          <a:xfrm>
            <a:off x="6637744" y="2000817"/>
            <a:ext cx="1802355" cy="1802355"/>
          </a:xfrm>
          <a:prstGeom prst="flowChartConnector">
            <a:avLst/>
          </a:prstGeom>
        </p:spPr>
      </p:pic>
      <p:sp>
        <p:nvSpPr>
          <p:cNvPr id="6" name="Rectangle: Rounded Corners 5">
            <a:extLst>
              <a:ext uri="{FF2B5EF4-FFF2-40B4-BE49-F238E27FC236}">
                <a16:creationId xmlns:a16="http://schemas.microsoft.com/office/drawing/2014/main" id="{7EB78AF1-5CDA-4852-9F16-9BD8E2ADC882}"/>
              </a:ext>
            </a:extLst>
          </p:cNvPr>
          <p:cNvSpPr/>
          <p:nvPr/>
        </p:nvSpPr>
        <p:spPr>
          <a:xfrm>
            <a:off x="755649" y="2688879"/>
            <a:ext cx="1822009" cy="2534971"/>
          </a:xfrm>
          <a:prstGeom prst="roundRect">
            <a:avLst/>
          </a:prstGeom>
          <a:solidFill>
            <a:srgbClr val="FFFFFF"/>
          </a:solid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a:p>
            <a:pPr algn="ctr"/>
            <a:r>
              <a:rPr lang="en-GB" dirty="0"/>
              <a:t>]</a:t>
            </a: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bearberry</a:t>
            </a:r>
          </a:p>
        </p:txBody>
      </p:sp>
      <p:sp>
        <p:nvSpPr>
          <p:cNvPr id="22" name="Rectangle: Rounded Corners 21">
            <a:extLst>
              <a:ext uri="{FF2B5EF4-FFF2-40B4-BE49-F238E27FC236}">
                <a16:creationId xmlns:a16="http://schemas.microsoft.com/office/drawing/2014/main" id="{BB777804-3BE0-498F-98E1-77632054D605}"/>
              </a:ext>
            </a:extLst>
          </p:cNvPr>
          <p:cNvSpPr/>
          <p:nvPr/>
        </p:nvSpPr>
        <p:spPr>
          <a:xfrm>
            <a:off x="3660995" y="2688878"/>
            <a:ext cx="1822009" cy="2534971"/>
          </a:xfrm>
          <a:prstGeom prst="roundRect">
            <a:avLst/>
          </a:prstGeom>
          <a:solidFill>
            <a:srgbClr val="FFFFFF"/>
          </a:solid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lichen</a:t>
            </a:r>
          </a:p>
        </p:txBody>
      </p:sp>
      <p:pic>
        <p:nvPicPr>
          <p:cNvPr id="9" name="Picture 8">
            <a:extLst>
              <a:ext uri="{FF2B5EF4-FFF2-40B4-BE49-F238E27FC236}">
                <a16:creationId xmlns:a16="http://schemas.microsoft.com/office/drawing/2014/main" id="{1031914B-7CD1-40AD-A7F9-AD08435AB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75" r="16875"/>
          <a:stretch/>
        </p:blipFill>
        <p:spPr>
          <a:xfrm>
            <a:off x="3651941" y="2000817"/>
            <a:ext cx="1822010" cy="1822010"/>
          </a:xfrm>
          <a:prstGeom prst="flowChartConnector">
            <a:avLst/>
          </a:prstGeom>
        </p:spPr>
      </p:pic>
      <p:pic>
        <p:nvPicPr>
          <p:cNvPr id="5" name="Picture 4">
            <a:extLst>
              <a:ext uri="{FF2B5EF4-FFF2-40B4-BE49-F238E27FC236}">
                <a16:creationId xmlns:a16="http://schemas.microsoft.com/office/drawing/2014/main" id="{99AAD7B1-9043-4A1A-983E-CAA60A1C5E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00" r="14000"/>
          <a:stretch/>
        </p:blipFill>
        <p:spPr>
          <a:xfrm>
            <a:off x="755647" y="1987917"/>
            <a:ext cx="1822010" cy="1822010"/>
          </a:xfrm>
          <a:prstGeom prst="flowChartConnector">
            <a:avLst/>
          </a:prstGeom>
        </p:spPr>
      </p:pic>
      <p:sp>
        <p:nvSpPr>
          <p:cNvPr id="21" name="Title 20"/>
          <p:cNvSpPr>
            <a:spLocks noGrp="1"/>
          </p:cNvSpPr>
          <p:nvPr>
            <p:ph type="title"/>
          </p:nvPr>
        </p:nvSpPr>
        <p:spPr>
          <a:xfrm>
            <a:off x="434565" y="765175"/>
            <a:ext cx="8256762" cy="873502"/>
          </a:xfrm>
          <a:solidFill>
            <a:srgbClr val="009285"/>
          </a:solidFill>
        </p:spPr>
        <p:txBody>
          <a:bodyPr/>
          <a:lstStyle/>
          <a:p>
            <a:r>
              <a:rPr lang="en-GB" sz="3600" dirty="0">
                <a:solidFill>
                  <a:schemeClr val="bg1"/>
                </a:solidFill>
                <a:latin typeface="Twinkl SemiBold" pitchFamily="2" charset="0"/>
              </a:rPr>
              <a:t>Arctic</a:t>
            </a:r>
          </a:p>
        </p:txBody>
      </p:sp>
      <p:sp>
        <p:nvSpPr>
          <p:cNvPr id="17" name="Title 20">
            <a:extLst>
              <a:ext uri="{FF2B5EF4-FFF2-40B4-BE49-F238E27FC236}">
                <a16:creationId xmlns:a16="http://schemas.microsoft.com/office/drawing/2014/main" id="{EFD57605-C954-4462-943F-5C1961D288BF}"/>
              </a:ext>
            </a:extLst>
          </p:cNvPr>
          <p:cNvSpPr txBox="1">
            <a:spLocks/>
          </p:cNvSpPr>
          <p:nvPr/>
        </p:nvSpPr>
        <p:spPr>
          <a:xfrm>
            <a:off x="434565" y="5905573"/>
            <a:ext cx="8256762" cy="187251"/>
          </a:xfrm>
          <a:prstGeom prst="roundRect">
            <a:avLst>
              <a:gd name="adj" fmla="val 9641"/>
            </a:avLst>
          </a:prstGeom>
          <a:solidFill>
            <a:srgbClr val="009285"/>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3600" dirty="0">
              <a:solidFill>
                <a:schemeClr val="bg1"/>
              </a:solidFill>
              <a:latin typeface="Twinkl SemiBold" pitchFamily="2" charset="0"/>
            </a:endParaRPr>
          </a:p>
        </p:txBody>
      </p:sp>
      <p:sp>
        <p:nvSpPr>
          <p:cNvPr id="18" name="Oval 17">
            <a:extLst>
              <a:ext uri="{FF2B5EF4-FFF2-40B4-BE49-F238E27FC236}">
                <a16:creationId xmlns:a16="http://schemas.microsoft.com/office/drawing/2014/main" id="{4B37A46D-C528-4D3F-BF5E-A77A88AA720C}"/>
              </a:ext>
            </a:extLst>
          </p:cNvPr>
          <p:cNvSpPr/>
          <p:nvPr/>
        </p:nvSpPr>
        <p:spPr>
          <a:xfrm>
            <a:off x="3660997" y="2000817"/>
            <a:ext cx="1822010" cy="1822010"/>
          </a:xfrm>
          <a:prstGeom prst="ellipse">
            <a:avLst/>
          </a:prstGeom>
          <a:no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4AD23BF9-3324-4D1B-A8CA-1EB4C1CBCF6F}"/>
              </a:ext>
            </a:extLst>
          </p:cNvPr>
          <p:cNvSpPr/>
          <p:nvPr/>
        </p:nvSpPr>
        <p:spPr>
          <a:xfrm>
            <a:off x="6618089" y="2000817"/>
            <a:ext cx="1822010" cy="1822010"/>
          </a:xfrm>
          <a:prstGeom prst="ellipse">
            <a:avLst/>
          </a:prstGeom>
          <a:no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1D00CD78-D3AD-4574-9E72-645C6BD62478}"/>
              </a:ext>
            </a:extLst>
          </p:cNvPr>
          <p:cNvSpPr/>
          <p:nvPr/>
        </p:nvSpPr>
        <p:spPr>
          <a:xfrm>
            <a:off x="755650" y="2000817"/>
            <a:ext cx="1822010" cy="1822010"/>
          </a:xfrm>
          <a:prstGeom prst="ellipse">
            <a:avLst/>
          </a:prstGeom>
          <a:no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67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3720974"/>
          </a:xfrm>
          <a:prstGeom prst="roundRect">
            <a:avLst/>
          </a:prstGeom>
          <a:solidFill>
            <a:srgbClr val="FFFFFF"/>
          </a:solid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lIns="72000" rIns="2160000" rtlCol="0" anchor="ctr"/>
          <a:lstStyle/>
          <a:p>
            <a:pPr marL="285750" indent="-285750">
              <a:buFont typeface="Arial" panose="020B0604020202020204" pitchFamily="34" charset="0"/>
              <a:buChar char="•"/>
            </a:pPr>
            <a:r>
              <a:rPr lang="en-GB" sz="1600" dirty="0">
                <a:solidFill>
                  <a:schemeClr val="tx1"/>
                </a:solidFill>
                <a:latin typeface="Twinkl" pitchFamily="2" charset="0"/>
              </a:rPr>
              <a:t>It is called a bearberry plant because bears like to eat the berries.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has leathery leaves and silky hairs which protect the plant from the cold and winds of the Arctic.</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In the autumn, the green leaves turn red.</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flowers are white or pink.</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can grow to 15cm high.</a:t>
            </a:r>
          </a:p>
        </p:txBody>
      </p:sp>
      <p:pic>
        <p:nvPicPr>
          <p:cNvPr id="6" name="Picture 5">
            <a:extLst>
              <a:ext uri="{FF2B5EF4-FFF2-40B4-BE49-F238E27FC236}">
                <a16:creationId xmlns:a16="http://schemas.microsoft.com/office/drawing/2014/main" id="{A81CD301-0051-4B88-9C85-E0E9B25F8F7B}"/>
              </a:ext>
            </a:extLst>
          </p:cNvPr>
          <p:cNvPicPr>
            <a:picLocks noChangeAspect="1"/>
          </p:cNvPicPr>
          <p:nvPr/>
        </p:nvPicPr>
        <p:blipFill rotWithShape="1">
          <a:blip r:embed="rId2">
            <a:extLst>
              <a:ext uri="{28A0092B-C50C-407E-A947-70E740481C1C}">
                <a14:useLocalDpi xmlns:a14="http://schemas.microsoft.com/office/drawing/2010/main" val="0"/>
              </a:ext>
            </a:extLst>
          </a:blip>
          <a:srcRect l="14000" r="14000"/>
          <a:stretch/>
        </p:blipFill>
        <p:spPr>
          <a:xfrm>
            <a:off x="4562946" y="2013784"/>
            <a:ext cx="3861915" cy="3861915"/>
          </a:xfrm>
          <a:prstGeom prst="flowChartConnector">
            <a:avLst/>
          </a:prstGeom>
        </p:spPr>
      </p:pic>
      <p:sp>
        <p:nvSpPr>
          <p:cNvPr id="21" name="Title 20"/>
          <p:cNvSpPr>
            <a:spLocks noGrp="1"/>
          </p:cNvSpPr>
          <p:nvPr>
            <p:ph type="title"/>
          </p:nvPr>
        </p:nvSpPr>
        <p:spPr>
          <a:xfrm>
            <a:off x="434565" y="765175"/>
            <a:ext cx="8256762" cy="873502"/>
          </a:xfrm>
          <a:solidFill>
            <a:srgbClr val="009285"/>
          </a:solidFill>
        </p:spPr>
        <p:txBody>
          <a:bodyPr/>
          <a:lstStyle/>
          <a:p>
            <a:r>
              <a:rPr lang="en-GB" sz="3600" dirty="0">
                <a:solidFill>
                  <a:schemeClr val="bg1"/>
                </a:solidFill>
                <a:latin typeface="Twinkl SemiBold" pitchFamily="2" charset="0"/>
              </a:rPr>
              <a:t>Bearberry Plant</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13095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2426329"/>
          </a:xfrm>
          <a:prstGeom prst="roundRect">
            <a:avLst/>
          </a:prstGeom>
          <a:solidFill>
            <a:srgbClr val="FFFFFF"/>
          </a:solid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lIns="72000" rIns="2160000" rtlCol="0" anchor="ctr"/>
          <a:lstStyle/>
          <a:p>
            <a:pPr marL="285750" indent="-285750">
              <a:buFont typeface="Arial" panose="020B0604020202020204" pitchFamily="34" charset="0"/>
              <a:buChar char="•"/>
            </a:pPr>
            <a:r>
              <a:rPr lang="en-GB" sz="1600" dirty="0">
                <a:solidFill>
                  <a:schemeClr val="tx1"/>
                </a:solidFill>
                <a:latin typeface="Twinkl" pitchFamily="2" charset="0"/>
              </a:rPr>
              <a:t>Lichen grows in large clumps across the Arctic ground.</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grows on rocks.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Lichens are an important food for many creatures as they are full of nutrients.</a:t>
            </a:r>
          </a:p>
        </p:txBody>
      </p:sp>
      <p:pic>
        <p:nvPicPr>
          <p:cNvPr id="7" name="Picture 6">
            <a:extLst>
              <a:ext uri="{FF2B5EF4-FFF2-40B4-BE49-F238E27FC236}">
                <a16:creationId xmlns:a16="http://schemas.microsoft.com/office/drawing/2014/main" id="{2FE287EF-7993-45AC-B008-A9A23224BD28}"/>
              </a:ext>
            </a:extLst>
          </p:cNvPr>
          <p:cNvPicPr>
            <a:picLocks noChangeAspect="1"/>
          </p:cNvPicPr>
          <p:nvPr/>
        </p:nvPicPr>
        <p:blipFill rotWithShape="1">
          <a:blip r:embed="rId2">
            <a:extLst>
              <a:ext uri="{28A0092B-C50C-407E-A947-70E740481C1C}">
                <a14:useLocalDpi xmlns:a14="http://schemas.microsoft.com/office/drawing/2010/main" val="0"/>
              </a:ext>
            </a:extLst>
          </a:blip>
          <a:srcRect l="16875" r="16875"/>
          <a:stretch/>
        </p:blipFill>
        <p:spPr>
          <a:xfrm>
            <a:off x="4584907" y="2000815"/>
            <a:ext cx="3874881" cy="3874881"/>
          </a:xfrm>
          <a:prstGeom prst="flowChartConnector">
            <a:avLst/>
          </a:prstGeom>
        </p:spPr>
      </p:pic>
      <p:sp>
        <p:nvSpPr>
          <p:cNvPr id="21" name="Title 20"/>
          <p:cNvSpPr>
            <a:spLocks noGrp="1"/>
          </p:cNvSpPr>
          <p:nvPr>
            <p:ph type="title"/>
          </p:nvPr>
        </p:nvSpPr>
        <p:spPr>
          <a:xfrm>
            <a:off x="434565" y="765175"/>
            <a:ext cx="8256762" cy="873502"/>
          </a:xfrm>
          <a:solidFill>
            <a:srgbClr val="009285"/>
          </a:solidFill>
        </p:spPr>
        <p:txBody>
          <a:bodyPr/>
          <a:lstStyle/>
          <a:p>
            <a:r>
              <a:rPr lang="en-GB" sz="3600" dirty="0">
                <a:solidFill>
                  <a:schemeClr val="bg1"/>
                </a:solidFill>
                <a:latin typeface="Twinkl SemiBold" pitchFamily="2" charset="0"/>
              </a:rPr>
              <a:t>Lichen</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5864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BB777804-3BE0-498F-98E1-77632054D605}"/>
              </a:ext>
            </a:extLst>
          </p:cNvPr>
          <p:cNvSpPr/>
          <p:nvPr/>
        </p:nvSpPr>
        <p:spPr>
          <a:xfrm>
            <a:off x="4640194" y="2688878"/>
            <a:ext cx="1822009" cy="2534971"/>
          </a:xfrm>
          <a:prstGeom prst="roundRect">
            <a:avLst/>
          </a:prstGeom>
          <a:solidFill>
            <a:srgbClr val="FFFFFF"/>
          </a:solid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cacao tree</a:t>
            </a:r>
          </a:p>
        </p:txBody>
      </p:sp>
      <p:pic>
        <p:nvPicPr>
          <p:cNvPr id="26" name="Picture 25">
            <a:extLst>
              <a:ext uri="{FF2B5EF4-FFF2-40B4-BE49-F238E27FC236}">
                <a16:creationId xmlns:a16="http://schemas.microsoft.com/office/drawing/2014/main" id="{EE082BDB-779A-4126-8449-6683F667B8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19" r="16719"/>
          <a:stretch/>
        </p:blipFill>
        <p:spPr>
          <a:xfrm>
            <a:off x="4640183" y="1997423"/>
            <a:ext cx="1822010" cy="1822010"/>
          </a:xfrm>
          <a:prstGeom prst="flowChartConnector">
            <a:avLst/>
          </a:prstGeom>
        </p:spPr>
      </p:pic>
      <p:sp>
        <p:nvSpPr>
          <p:cNvPr id="6" name="Rectangle: Rounded Corners 5">
            <a:extLst>
              <a:ext uri="{FF2B5EF4-FFF2-40B4-BE49-F238E27FC236}">
                <a16:creationId xmlns:a16="http://schemas.microsoft.com/office/drawing/2014/main" id="{7EB78AF1-5CDA-4852-9F16-9BD8E2ADC882}"/>
              </a:ext>
            </a:extLst>
          </p:cNvPr>
          <p:cNvSpPr/>
          <p:nvPr/>
        </p:nvSpPr>
        <p:spPr>
          <a:xfrm>
            <a:off x="2686049" y="2688879"/>
            <a:ext cx="1822009" cy="2534971"/>
          </a:xfrm>
          <a:prstGeom prst="roundRect">
            <a:avLst/>
          </a:prstGeom>
          <a:solidFill>
            <a:srgbClr val="FFFFFF"/>
          </a:solid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a:p>
            <a:pPr algn="ctr"/>
            <a:r>
              <a:rPr lang="en-GB" dirty="0"/>
              <a:t>]</a:t>
            </a:r>
          </a:p>
          <a:p>
            <a:pPr algn="ctr"/>
            <a:endParaRPr lang="en-GB" dirty="0">
              <a:solidFill>
                <a:schemeClr val="tx1"/>
              </a:solidFill>
            </a:endParaRPr>
          </a:p>
          <a:p>
            <a:pPr algn="ctr"/>
            <a:r>
              <a:rPr lang="en-GB" dirty="0">
                <a:solidFill>
                  <a:schemeClr val="tx1"/>
                </a:solidFill>
                <a:latin typeface="Twinkl SemiBold" pitchFamily="2" charset="0"/>
              </a:rPr>
              <a:t>rubber tree</a:t>
            </a:r>
          </a:p>
        </p:txBody>
      </p:sp>
      <p:pic>
        <p:nvPicPr>
          <p:cNvPr id="9" name="Picture 8">
            <a:extLst>
              <a:ext uri="{FF2B5EF4-FFF2-40B4-BE49-F238E27FC236}">
                <a16:creationId xmlns:a16="http://schemas.microsoft.com/office/drawing/2014/main" id="{EF5CD290-2944-45DD-B815-2816867383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00" r="12500"/>
          <a:stretch/>
        </p:blipFill>
        <p:spPr>
          <a:xfrm>
            <a:off x="2686040" y="1997423"/>
            <a:ext cx="1822010" cy="1822010"/>
          </a:xfrm>
          <a:prstGeom prst="flowChartConnector">
            <a:avLst/>
          </a:prstGeom>
        </p:spPr>
      </p:pic>
      <p:sp>
        <p:nvSpPr>
          <p:cNvPr id="21" name="Title 20"/>
          <p:cNvSpPr>
            <a:spLocks noGrp="1"/>
          </p:cNvSpPr>
          <p:nvPr>
            <p:ph type="title"/>
          </p:nvPr>
        </p:nvSpPr>
        <p:spPr>
          <a:xfrm>
            <a:off x="434565" y="765175"/>
            <a:ext cx="8256762" cy="873502"/>
          </a:xfrm>
          <a:solidFill>
            <a:srgbClr val="06793E"/>
          </a:solidFill>
        </p:spPr>
        <p:txBody>
          <a:bodyPr/>
          <a:lstStyle/>
          <a:p>
            <a:r>
              <a:rPr lang="en-GB" sz="3600" dirty="0">
                <a:solidFill>
                  <a:schemeClr val="bg1"/>
                </a:solidFill>
                <a:latin typeface="Twinkl SemiBold" pitchFamily="2" charset="0"/>
              </a:rPr>
              <a:t>South America</a:t>
            </a:r>
          </a:p>
        </p:txBody>
      </p:sp>
      <p:sp>
        <p:nvSpPr>
          <p:cNvPr id="17" name="Title 20">
            <a:extLst>
              <a:ext uri="{FF2B5EF4-FFF2-40B4-BE49-F238E27FC236}">
                <a16:creationId xmlns:a16="http://schemas.microsoft.com/office/drawing/2014/main" id="{EFD57605-C954-4462-943F-5C1961D288BF}"/>
              </a:ext>
            </a:extLst>
          </p:cNvPr>
          <p:cNvSpPr txBox="1">
            <a:spLocks/>
          </p:cNvSpPr>
          <p:nvPr/>
        </p:nvSpPr>
        <p:spPr>
          <a:xfrm>
            <a:off x="434565" y="5905573"/>
            <a:ext cx="8256762" cy="187251"/>
          </a:xfrm>
          <a:prstGeom prst="roundRect">
            <a:avLst>
              <a:gd name="adj" fmla="val 9641"/>
            </a:avLst>
          </a:prstGeom>
          <a:solidFill>
            <a:srgbClr val="06793E"/>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3600" dirty="0">
              <a:solidFill>
                <a:schemeClr val="bg1"/>
              </a:solidFill>
              <a:latin typeface="Twinkl SemiBold" pitchFamily="2" charset="0"/>
            </a:endParaRPr>
          </a:p>
        </p:txBody>
      </p:sp>
      <p:sp>
        <p:nvSpPr>
          <p:cNvPr id="18" name="Oval 17">
            <a:extLst>
              <a:ext uri="{FF2B5EF4-FFF2-40B4-BE49-F238E27FC236}">
                <a16:creationId xmlns:a16="http://schemas.microsoft.com/office/drawing/2014/main" id="{4B37A46D-C528-4D3F-BF5E-A77A88AA720C}"/>
              </a:ext>
            </a:extLst>
          </p:cNvPr>
          <p:cNvSpPr/>
          <p:nvPr/>
        </p:nvSpPr>
        <p:spPr>
          <a:xfrm>
            <a:off x="4640196" y="2000817"/>
            <a:ext cx="1822010" cy="1822010"/>
          </a:xfrm>
          <a:prstGeom prst="ellipse">
            <a:avLst/>
          </a:prstGeom>
          <a:no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1D00CD78-D3AD-4574-9E72-645C6BD62478}"/>
              </a:ext>
            </a:extLst>
          </p:cNvPr>
          <p:cNvSpPr/>
          <p:nvPr/>
        </p:nvSpPr>
        <p:spPr>
          <a:xfrm>
            <a:off x="2686050" y="2000817"/>
            <a:ext cx="1822010" cy="1822010"/>
          </a:xfrm>
          <a:prstGeom prst="ellipse">
            <a:avLst/>
          </a:prstGeom>
          <a:no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161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3603279"/>
          </a:xfrm>
          <a:prstGeom prst="roundRect">
            <a:avLst/>
          </a:prstGeom>
          <a:solidFill>
            <a:srgbClr val="FFFFFF"/>
          </a:solid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lIns="72000" rIns="2016000" rtlCol="0" anchor="ctr"/>
          <a:lstStyle/>
          <a:p>
            <a:pPr marL="285750" indent="-285750">
              <a:buFont typeface="Arial" panose="020B0604020202020204" pitchFamily="34" charset="0"/>
              <a:buChar char="•"/>
            </a:pPr>
            <a:r>
              <a:rPr lang="en-GB" sz="1600" dirty="0">
                <a:solidFill>
                  <a:schemeClr val="tx1"/>
                </a:solidFill>
                <a:latin typeface="Twinkl" pitchFamily="2" charset="0"/>
              </a:rPr>
              <a:t>The Arctic poppy is a tough plant which grows on dry river beds and mountains.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flower heads follow the sun during the day, to get as much </a:t>
            </a:r>
            <a:br>
              <a:rPr lang="en-GB" sz="1600" dirty="0">
                <a:solidFill>
                  <a:schemeClr val="tx1"/>
                </a:solidFill>
                <a:latin typeface="Twinkl" pitchFamily="2" charset="0"/>
              </a:rPr>
            </a:br>
            <a:r>
              <a:rPr lang="en-GB" sz="1600" dirty="0">
                <a:solidFill>
                  <a:schemeClr val="tx1"/>
                </a:solidFill>
                <a:latin typeface="Twinkl" pitchFamily="2" charset="0"/>
              </a:rPr>
              <a:t>heat and light as possible. </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Their stems are covered in black </a:t>
            </a:r>
            <a:br>
              <a:rPr lang="en-GB" sz="1600" dirty="0">
                <a:solidFill>
                  <a:schemeClr val="tx1"/>
                </a:solidFill>
                <a:latin typeface="Twinkl" pitchFamily="2" charset="0"/>
              </a:rPr>
            </a:br>
            <a:r>
              <a:rPr lang="en-GB" sz="1600" dirty="0">
                <a:solidFill>
                  <a:schemeClr val="tx1"/>
                </a:solidFill>
                <a:latin typeface="Twinkl" pitchFamily="2" charset="0"/>
              </a:rPr>
              <a:t>hair.</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grow to be about 15cm tall with one flower on one stem at a time.</a:t>
            </a:r>
          </a:p>
        </p:txBody>
      </p:sp>
      <p:pic>
        <p:nvPicPr>
          <p:cNvPr id="6" name="Picture 5">
            <a:extLst>
              <a:ext uri="{FF2B5EF4-FFF2-40B4-BE49-F238E27FC236}">
                <a16:creationId xmlns:a16="http://schemas.microsoft.com/office/drawing/2014/main" id="{870661AA-2D16-4973-BC98-B1BBF9C3CFDC}"/>
              </a:ext>
            </a:extLst>
          </p:cNvPr>
          <p:cNvPicPr>
            <a:picLocks noChangeAspect="1"/>
          </p:cNvPicPr>
          <p:nvPr/>
        </p:nvPicPr>
        <p:blipFill rotWithShape="1">
          <a:blip r:embed="rId2">
            <a:extLst>
              <a:ext uri="{28A0092B-C50C-407E-A947-70E740481C1C}">
                <a14:useLocalDpi xmlns:a14="http://schemas.microsoft.com/office/drawing/2010/main" val="0"/>
              </a:ext>
            </a:extLst>
          </a:blip>
          <a:srcRect l="16667" r="16667"/>
          <a:stretch/>
        </p:blipFill>
        <p:spPr>
          <a:xfrm>
            <a:off x="4565220" y="2000817"/>
            <a:ext cx="3874880" cy="3874880"/>
          </a:xfrm>
          <a:prstGeom prst="flowChartConnector">
            <a:avLst/>
          </a:prstGeom>
        </p:spPr>
      </p:pic>
      <p:sp>
        <p:nvSpPr>
          <p:cNvPr id="21" name="Title 20"/>
          <p:cNvSpPr>
            <a:spLocks noGrp="1"/>
          </p:cNvSpPr>
          <p:nvPr>
            <p:ph type="title"/>
          </p:nvPr>
        </p:nvSpPr>
        <p:spPr>
          <a:xfrm>
            <a:off x="434565" y="765175"/>
            <a:ext cx="8256762" cy="873502"/>
          </a:xfrm>
          <a:solidFill>
            <a:srgbClr val="009285"/>
          </a:solidFill>
        </p:spPr>
        <p:txBody>
          <a:bodyPr/>
          <a:lstStyle/>
          <a:p>
            <a:r>
              <a:rPr lang="en-GB" sz="3600" dirty="0">
                <a:solidFill>
                  <a:schemeClr val="bg1"/>
                </a:solidFill>
                <a:latin typeface="Twinkl SemiBold" pitchFamily="2" charset="0"/>
              </a:rPr>
              <a:t>Arctic Poppy</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hlinkClick r:id="rId3" action="ppaction://hlinksldjump"/>
            <a:extLst>
              <a:ext uri="{FF2B5EF4-FFF2-40B4-BE49-F238E27FC236}">
                <a16:creationId xmlns:a16="http://schemas.microsoft.com/office/drawing/2014/main" id="{FF8AABFC-FBC2-48CF-A12E-4A1826F9B166}"/>
              </a:ext>
            </a:extLst>
          </p:cNvPr>
          <p:cNvSpPr/>
          <p:nvPr/>
        </p:nvSpPr>
        <p:spPr>
          <a:xfrm>
            <a:off x="755649" y="5785164"/>
            <a:ext cx="1045991" cy="307662"/>
          </a:xfrm>
          <a:prstGeom prst="roundRect">
            <a:avLst/>
          </a:prstGeom>
          <a:solidFill>
            <a:srgbClr val="DF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2207231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696977B-45EF-4314-9A8E-E5C48DB48FDD}"/>
              </a:ext>
            </a:extLst>
          </p:cNvPr>
          <p:cNvSpPr/>
          <p:nvPr/>
        </p:nvSpPr>
        <p:spPr>
          <a:xfrm>
            <a:off x="6618090" y="2688876"/>
            <a:ext cx="1822009" cy="2534971"/>
          </a:xfrm>
          <a:prstGeom prst="roundRect">
            <a:avLst/>
          </a:prstGeom>
          <a:solidFill>
            <a:srgbClr val="FFFFFF"/>
          </a:solid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a:solidFill>
                  <a:schemeClr val="tx1"/>
                </a:solidFill>
                <a:latin typeface="Twinkl SemiBold" pitchFamily="2" charset="0"/>
              </a:rPr>
              <a:t>balsam fir</a:t>
            </a:r>
          </a:p>
        </p:txBody>
      </p:sp>
      <p:pic>
        <p:nvPicPr>
          <p:cNvPr id="12" name="Picture 11">
            <a:extLst>
              <a:ext uri="{FF2B5EF4-FFF2-40B4-BE49-F238E27FC236}">
                <a16:creationId xmlns:a16="http://schemas.microsoft.com/office/drawing/2014/main" id="{DA57E7B6-E234-45A9-A8E1-60D1B84EF2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18025" y="2016504"/>
            <a:ext cx="1806323" cy="1806323"/>
          </a:xfrm>
          <a:prstGeom prst="flowChartConnector">
            <a:avLst/>
          </a:prstGeom>
        </p:spPr>
      </p:pic>
      <p:sp>
        <p:nvSpPr>
          <p:cNvPr id="16" name="Rectangle: Rounded Corners 15">
            <a:extLst>
              <a:ext uri="{FF2B5EF4-FFF2-40B4-BE49-F238E27FC236}">
                <a16:creationId xmlns:a16="http://schemas.microsoft.com/office/drawing/2014/main" id="{266FCCD7-78A9-4E9B-B93F-16289526675B}"/>
              </a:ext>
            </a:extLst>
          </p:cNvPr>
          <p:cNvSpPr/>
          <p:nvPr/>
        </p:nvSpPr>
        <p:spPr>
          <a:xfrm>
            <a:off x="4663937" y="2688876"/>
            <a:ext cx="1822009" cy="2534971"/>
          </a:xfrm>
          <a:prstGeom prst="roundRect">
            <a:avLst/>
          </a:prstGeom>
          <a:solidFill>
            <a:srgbClr val="FFFFFF"/>
          </a:solid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a:solidFill>
                  <a:schemeClr val="tx1"/>
                </a:solidFill>
                <a:latin typeface="Twinkl SemiBold" pitchFamily="2" charset="0"/>
              </a:rPr>
              <a:t>sugar maple</a:t>
            </a:r>
          </a:p>
        </p:txBody>
      </p:sp>
      <p:pic>
        <p:nvPicPr>
          <p:cNvPr id="9" name="Picture 8">
            <a:extLst>
              <a:ext uri="{FF2B5EF4-FFF2-40B4-BE49-F238E27FC236}">
                <a16:creationId xmlns:a16="http://schemas.microsoft.com/office/drawing/2014/main" id="{6EEBCCFF-027B-4F97-9278-3CE32B9B8C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0" r="21396"/>
          <a:stretch/>
        </p:blipFill>
        <p:spPr>
          <a:xfrm>
            <a:off x="4663911" y="2000818"/>
            <a:ext cx="1822009" cy="1822009"/>
          </a:xfrm>
          <a:prstGeom prst="flowChartConnector">
            <a:avLst/>
          </a:prstGeom>
        </p:spPr>
      </p:pic>
      <p:sp>
        <p:nvSpPr>
          <p:cNvPr id="26" name="Rectangle: Rounded Corners 25">
            <a:extLst>
              <a:ext uri="{FF2B5EF4-FFF2-40B4-BE49-F238E27FC236}">
                <a16:creationId xmlns:a16="http://schemas.microsoft.com/office/drawing/2014/main" id="{17E473FB-A013-4567-BFE4-1A9E9C38D96A}"/>
              </a:ext>
            </a:extLst>
          </p:cNvPr>
          <p:cNvSpPr/>
          <p:nvPr/>
        </p:nvSpPr>
        <p:spPr>
          <a:xfrm>
            <a:off x="755649" y="2688879"/>
            <a:ext cx="1822009" cy="2534971"/>
          </a:xfrm>
          <a:prstGeom prst="roundRect">
            <a:avLst/>
          </a:prstGeom>
          <a:solidFill>
            <a:srgbClr val="FFFFFF"/>
          </a:solid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a:p>
            <a:pPr algn="ctr"/>
            <a:r>
              <a:rPr lang="en-GB" dirty="0"/>
              <a:t>]</a:t>
            </a: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echinacea</a:t>
            </a:r>
          </a:p>
        </p:txBody>
      </p:sp>
      <p:sp>
        <p:nvSpPr>
          <p:cNvPr id="23" name="Rectangle: Rounded Corners 22">
            <a:extLst>
              <a:ext uri="{FF2B5EF4-FFF2-40B4-BE49-F238E27FC236}">
                <a16:creationId xmlns:a16="http://schemas.microsoft.com/office/drawing/2014/main" id="{3704896D-3DF1-490A-8FC8-DAA4E48D98BD}"/>
              </a:ext>
            </a:extLst>
          </p:cNvPr>
          <p:cNvSpPr/>
          <p:nvPr/>
        </p:nvSpPr>
        <p:spPr>
          <a:xfrm>
            <a:off x="2709794" y="2688878"/>
            <a:ext cx="1822009" cy="2534971"/>
          </a:xfrm>
          <a:prstGeom prst="roundRect">
            <a:avLst/>
          </a:prstGeom>
          <a:solidFill>
            <a:srgbClr val="FFFFFF"/>
          </a:solid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big bluestem grass</a:t>
            </a:r>
          </a:p>
        </p:txBody>
      </p:sp>
      <p:pic>
        <p:nvPicPr>
          <p:cNvPr id="6" name="Picture 5">
            <a:extLst>
              <a:ext uri="{FF2B5EF4-FFF2-40B4-BE49-F238E27FC236}">
                <a16:creationId xmlns:a16="http://schemas.microsoft.com/office/drawing/2014/main" id="{ABC1BD90-6107-437D-A2B6-30D194C27A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00" r="12500"/>
          <a:stretch/>
        </p:blipFill>
        <p:spPr>
          <a:xfrm>
            <a:off x="2709781" y="2000818"/>
            <a:ext cx="1822009" cy="1822009"/>
          </a:xfrm>
          <a:prstGeom prst="flowChartConnector">
            <a:avLst/>
          </a:prstGeom>
        </p:spPr>
      </p:pic>
      <p:pic>
        <p:nvPicPr>
          <p:cNvPr id="3" name="Picture 2">
            <a:extLst>
              <a:ext uri="{FF2B5EF4-FFF2-40B4-BE49-F238E27FC236}">
                <a16:creationId xmlns:a16="http://schemas.microsoft.com/office/drawing/2014/main" id="{AB3CFB11-A148-4A78-BB54-7353AC258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67" r="16667"/>
          <a:stretch/>
        </p:blipFill>
        <p:spPr>
          <a:xfrm>
            <a:off x="755640" y="2000817"/>
            <a:ext cx="1822010" cy="1822010"/>
          </a:xfrm>
          <a:prstGeom prst="flowChartConnector">
            <a:avLst/>
          </a:prstGeom>
        </p:spPr>
      </p:pic>
      <p:sp>
        <p:nvSpPr>
          <p:cNvPr id="21" name="Title 20"/>
          <p:cNvSpPr>
            <a:spLocks noGrp="1"/>
          </p:cNvSpPr>
          <p:nvPr>
            <p:ph type="title"/>
          </p:nvPr>
        </p:nvSpPr>
        <p:spPr>
          <a:xfrm>
            <a:off x="434565" y="765175"/>
            <a:ext cx="8256762" cy="873502"/>
          </a:xfrm>
          <a:solidFill>
            <a:srgbClr val="A673AE"/>
          </a:solidFill>
        </p:spPr>
        <p:txBody>
          <a:bodyPr/>
          <a:lstStyle/>
          <a:p>
            <a:r>
              <a:rPr lang="en-GB" sz="3600" dirty="0">
                <a:solidFill>
                  <a:schemeClr val="bg1"/>
                </a:solidFill>
                <a:latin typeface="Twinkl SemiBold" pitchFamily="2" charset="0"/>
              </a:rPr>
              <a:t>North America</a:t>
            </a:r>
          </a:p>
        </p:txBody>
      </p:sp>
      <p:sp>
        <p:nvSpPr>
          <p:cNvPr id="17" name="Title 20">
            <a:extLst>
              <a:ext uri="{FF2B5EF4-FFF2-40B4-BE49-F238E27FC236}">
                <a16:creationId xmlns:a16="http://schemas.microsoft.com/office/drawing/2014/main" id="{EFD57605-C954-4462-943F-5C1961D288BF}"/>
              </a:ext>
            </a:extLst>
          </p:cNvPr>
          <p:cNvSpPr txBox="1">
            <a:spLocks/>
          </p:cNvSpPr>
          <p:nvPr/>
        </p:nvSpPr>
        <p:spPr>
          <a:xfrm>
            <a:off x="434565" y="5905573"/>
            <a:ext cx="8256762" cy="187251"/>
          </a:xfrm>
          <a:prstGeom prst="roundRect">
            <a:avLst>
              <a:gd name="adj" fmla="val 9641"/>
            </a:avLst>
          </a:prstGeom>
          <a:solidFill>
            <a:srgbClr val="A673AE"/>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3600" dirty="0">
              <a:solidFill>
                <a:schemeClr val="bg1"/>
              </a:solidFill>
              <a:latin typeface="Twinkl SemiBold" pitchFamily="2" charset="0"/>
            </a:endParaRPr>
          </a:p>
        </p:txBody>
      </p:sp>
      <p:sp>
        <p:nvSpPr>
          <p:cNvPr id="28" name="Oval 27">
            <a:extLst>
              <a:ext uri="{FF2B5EF4-FFF2-40B4-BE49-F238E27FC236}">
                <a16:creationId xmlns:a16="http://schemas.microsoft.com/office/drawing/2014/main" id="{6012AEA6-9F71-460B-86BE-477511071CE5}"/>
              </a:ext>
            </a:extLst>
          </p:cNvPr>
          <p:cNvSpPr/>
          <p:nvPr/>
        </p:nvSpPr>
        <p:spPr>
          <a:xfrm>
            <a:off x="2709796" y="2000817"/>
            <a:ext cx="1822010" cy="1822010"/>
          </a:xfrm>
          <a:prstGeom prst="ellipse">
            <a:avLst/>
          </a:prstGeom>
          <a:no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F5E2AFE0-E250-490A-B579-EB9BC30B2A0A}"/>
              </a:ext>
            </a:extLst>
          </p:cNvPr>
          <p:cNvSpPr/>
          <p:nvPr/>
        </p:nvSpPr>
        <p:spPr>
          <a:xfrm>
            <a:off x="4663942" y="2000817"/>
            <a:ext cx="1822010" cy="1822010"/>
          </a:xfrm>
          <a:prstGeom prst="ellipse">
            <a:avLst/>
          </a:prstGeom>
          <a:no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9CFB342D-CA54-491B-97DD-61C0602B95AD}"/>
              </a:ext>
            </a:extLst>
          </p:cNvPr>
          <p:cNvSpPr/>
          <p:nvPr/>
        </p:nvSpPr>
        <p:spPr>
          <a:xfrm>
            <a:off x="6618089" y="2000817"/>
            <a:ext cx="1822010" cy="1822010"/>
          </a:xfrm>
          <a:prstGeom prst="ellipse">
            <a:avLst/>
          </a:prstGeom>
          <a:no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1E0B0385-72ED-4402-A8E1-803E69A9D533}"/>
              </a:ext>
            </a:extLst>
          </p:cNvPr>
          <p:cNvSpPr/>
          <p:nvPr/>
        </p:nvSpPr>
        <p:spPr>
          <a:xfrm>
            <a:off x="755650" y="2000817"/>
            <a:ext cx="1822010" cy="1822010"/>
          </a:xfrm>
          <a:prstGeom prst="ellipse">
            <a:avLst/>
          </a:prstGeom>
          <a:no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903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6"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3204927"/>
          </a:xfrm>
          <a:prstGeom prst="roundRect">
            <a:avLst/>
          </a:prstGeom>
          <a:solidFill>
            <a:srgbClr val="FFFFFF"/>
          </a:solid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lIns="72000" rIns="2160000" rtlCol="0" anchor="ctr"/>
          <a:lstStyle/>
          <a:p>
            <a:pPr marL="285750" indent="-285750">
              <a:buFont typeface="Arial" panose="020B0604020202020204" pitchFamily="34" charset="0"/>
              <a:buChar char="•"/>
            </a:pPr>
            <a:r>
              <a:rPr lang="en-GB" sz="1600" dirty="0">
                <a:solidFill>
                  <a:schemeClr val="tx1"/>
                </a:solidFill>
                <a:latin typeface="Twinkl" pitchFamily="2" charset="0"/>
              </a:rPr>
              <a:t>Balsam fir trees are often used as Christmas trees.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can grow up to 20m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leaves are flat and sharp like needles.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Seed cones grow on the branches. When these fall apart, the seeds are blown away by the wind.</a:t>
            </a:r>
          </a:p>
        </p:txBody>
      </p:sp>
      <p:pic>
        <p:nvPicPr>
          <p:cNvPr id="7" name="Picture 6">
            <a:extLst>
              <a:ext uri="{FF2B5EF4-FFF2-40B4-BE49-F238E27FC236}">
                <a16:creationId xmlns:a16="http://schemas.microsoft.com/office/drawing/2014/main" id="{60058B9B-BECD-43F8-BC2A-905AA9D366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49467" y="2016504"/>
            <a:ext cx="3874881" cy="3874881"/>
          </a:xfrm>
          <a:prstGeom prst="flowChartConnector">
            <a:avLst/>
          </a:prstGeom>
        </p:spPr>
      </p:pic>
      <p:sp>
        <p:nvSpPr>
          <p:cNvPr id="21" name="Title 20"/>
          <p:cNvSpPr>
            <a:spLocks noGrp="1"/>
          </p:cNvSpPr>
          <p:nvPr>
            <p:ph type="title"/>
          </p:nvPr>
        </p:nvSpPr>
        <p:spPr>
          <a:xfrm>
            <a:off x="434565" y="765175"/>
            <a:ext cx="8256762" cy="873502"/>
          </a:xfrm>
          <a:solidFill>
            <a:srgbClr val="A673AE"/>
          </a:solidFill>
        </p:spPr>
        <p:txBody>
          <a:bodyPr/>
          <a:lstStyle/>
          <a:p>
            <a:r>
              <a:rPr lang="en-GB" sz="3600" dirty="0">
                <a:solidFill>
                  <a:schemeClr val="bg1"/>
                </a:solidFill>
                <a:latin typeface="Twinkl SemiBold" pitchFamily="2" charset="0"/>
              </a:rPr>
              <a:t>Balsam Fir</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7620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2987643"/>
          </a:xfrm>
          <a:prstGeom prst="roundRect">
            <a:avLst/>
          </a:prstGeom>
          <a:solidFill>
            <a:srgbClr val="FFFFFF"/>
          </a:solid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lIns="72000" rIns="2304000" rtlCol="0" anchor="ctr"/>
          <a:lstStyle/>
          <a:p>
            <a:pPr marL="285750" indent="-285750">
              <a:buFont typeface="Arial" panose="020B0604020202020204" pitchFamily="34" charset="0"/>
              <a:buChar char="•"/>
            </a:pPr>
            <a:r>
              <a:rPr lang="en-GB" sz="1600" dirty="0">
                <a:solidFill>
                  <a:schemeClr val="tx1"/>
                </a:solidFill>
                <a:latin typeface="Twinkl" pitchFamily="2" charset="0"/>
              </a:rPr>
              <a:t>These plants are known as coneflowers.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have large, brightly coloured flowers to attract insects.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Different types of echinacea plants have different uses, with some being used in medicines to help people get over illnesses. </a:t>
            </a:r>
          </a:p>
        </p:txBody>
      </p:sp>
      <p:pic>
        <p:nvPicPr>
          <p:cNvPr id="6" name="Picture 5">
            <a:extLst>
              <a:ext uri="{FF2B5EF4-FFF2-40B4-BE49-F238E27FC236}">
                <a16:creationId xmlns:a16="http://schemas.microsoft.com/office/drawing/2014/main" id="{EAE325CF-8B14-4A80-9A1E-E6921773C080}"/>
              </a:ext>
            </a:extLst>
          </p:cNvPr>
          <p:cNvPicPr>
            <a:picLocks noChangeAspect="1"/>
          </p:cNvPicPr>
          <p:nvPr/>
        </p:nvPicPr>
        <p:blipFill rotWithShape="1">
          <a:blip r:embed="rId2">
            <a:extLst>
              <a:ext uri="{28A0092B-C50C-407E-A947-70E740481C1C}">
                <a14:useLocalDpi xmlns:a14="http://schemas.microsoft.com/office/drawing/2010/main" val="0"/>
              </a:ext>
            </a:extLst>
          </a:blip>
          <a:srcRect l="16667" r="16667"/>
          <a:stretch/>
        </p:blipFill>
        <p:spPr>
          <a:xfrm>
            <a:off x="4572000" y="2000815"/>
            <a:ext cx="3874882" cy="3874882"/>
          </a:xfrm>
          <a:prstGeom prst="flowChartConnector">
            <a:avLst/>
          </a:prstGeom>
        </p:spPr>
      </p:pic>
      <p:sp>
        <p:nvSpPr>
          <p:cNvPr id="21" name="Title 20"/>
          <p:cNvSpPr>
            <a:spLocks noGrp="1"/>
          </p:cNvSpPr>
          <p:nvPr>
            <p:ph type="title"/>
          </p:nvPr>
        </p:nvSpPr>
        <p:spPr>
          <a:xfrm>
            <a:off x="434565" y="765175"/>
            <a:ext cx="8256762" cy="873502"/>
          </a:xfrm>
          <a:solidFill>
            <a:srgbClr val="A673AE"/>
          </a:solidFill>
        </p:spPr>
        <p:txBody>
          <a:bodyPr/>
          <a:lstStyle/>
          <a:p>
            <a:r>
              <a:rPr lang="en-GB" sz="3600" dirty="0">
                <a:solidFill>
                  <a:schemeClr val="bg1"/>
                </a:solidFill>
                <a:latin typeface="Twinkl SemiBold" pitchFamily="2" charset="0"/>
              </a:rPr>
              <a:t>Echinacea Plant</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7242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2498756"/>
          </a:xfrm>
          <a:prstGeom prst="roundRect">
            <a:avLst/>
          </a:prstGeom>
          <a:solidFill>
            <a:srgbClr val="FFFFFF"/>
          </a:solid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lIns="72000" rIns="2304000" rtlCol="0" anchor="ctr"/>
          <a:lstStyle/>
          <a:p>
            <a:pPr marL="285750" indent="-285750">
              <a:buFont typeface="Arial" panose="020B0604020202020204" pitchFamily="34" charset="0"/>
              <a:buChar char="•"/>
            </a:pPr>
            <a:r>
              <a:rPr lang="en-GB" sz="1600" dirty="0">
                <a:solidFill>
                  <a:schemeClr val="tx1"/>
                </a:solidFill>
                <a:latin typeface="Twinkl" pitchFamily="2" charset="0"/>
              </a:rPr>
              <a:t>Big bluestem grass is also known as </a:t>
            </a:r>
            <a:r>
              <a:rPr lang="en-GB" sz="1600" dirty="0" err="1">
                <a:solidFill>
                  <a:schemeClr val="tx1"/>
                </a:solidFill>
                <a:latin typeface="Twinkl" pitchFamily="2" charset="0"/>
              </a:rPr>
              <a:t>turkeyfoot</a:t>
            </a:r>
            <a:r>
              <a:rPr lang="en-GB" sz="1600" dirty="0">
                <a:solidFill>
                  <a:schemeClr val="tx1"/>
                </a:solidFill>
                <a:latin typeface="Twinkl" pitchFamily="2" charset="0"/>
              </a:rPr>
              <a:t> and </a:t>
            </a:r>
            <a:r>
              <a:rPr lang="en-GB" sz="1600" dirty="0" err="1">
                <a:solidFill>
                  <a:schemeClr val="tx1"/>
                </a:solidFill>
                <a:latin typeface="Twinkl" pitchFamily="2" charset="0"/>
              </a:rPr>
              <a:t>bluejoint</a:t>
            </a:r>
            <a:r>
              <a:rPr lang="en-GB" sz="1600" dirty="0">
                <a:solidFill>
                  <a:schemeClr val="tx1"/>
                </a:solidFill>
                <a:latin typeface="Twinkl" pitchFamily="2" charset="0"/>
              </a:rPr>
              <a:t> grass.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can grow in different types of soil, sometimes up to 3m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Farmers use it to feed cattle and horses.</a:t>
            </a:r>
          </a:p>
        </p:txBody>
      </p:sp>
      <p:pic>
        <p:nvPicPr>
          <p:cNvPr id="7" name="Picture 6">
            <a:extLst>
              <a:ext uri="{FF2B5EF4-FFF2-40B4-BE49-F238E27FC236}">
                <a16:creationId xmlns:a16="http://schemas.microsoft.com/office/drawing/2014/main" id="{7CD3F30E-837D-4604-9766-7F2467897D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0" r="12500"/>
          <a:stretch/>
        </p:blipFill>
        <p:spPr>
          <a:xfrm>
            <a:off x="4572000" y="2000817"/>
            <a:ext cx="3874882" cy="3874882"/>
          </a:xfrm>
          <a:prstGeom prst="flowChartConnector">
            <a:avLst/>
          </a:prstGeom>
        </p:spPr>
      </p:pic>
      <p:sp>
        <p:nvSpPr>
          <p:cNvPr id="21" name="Title 20"/>
          <p:cNvSpPr>
            <a:spLocks noGrp="1"/>
          </p:cNvSpPr>
          <p:nvPr>
            <p:ph type="title"/>
          </p:nvPr>
        </p:nvSpPr>
        <p:spPr>
          <a:xfrm>
            <a:off x="434565" y="765175"/>
            <a:ext cx="8256762" cy="873502"/>
          </a:xfrm>
          <a:solidFill>
            <a:srgbClr val="A673AE"/>
          </a:solidFill>
        </p:spPr>
        <p:txBody>
          <a:bodyPr/>
          <a:lstStyle/>
          <a:p>
            <a:r>
              <a:rPr lang="en-GB" sz="3600" dirty="0">
                <a:solidFill>
                  <a:schemeClr val="bg1"/>
                </a:solidFill>
                <a:latin typeface="Twinkl SemiBold" pitchFamily="2" charset="0"/>
              </a:rPr>
              <a:t>Big Bluestem Grass</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40000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3195872"/>
          </a:xfrm>
          <a:prstGeom prst="roundRect">
            <a:avLst/>
          </a:prstGeom>
          <a:solidFill>
            <a:srgbClr val="FFFFFF"/>
          </a:solid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lIns="72000" rIns="2304000" rtlCol="0" anchor="ctr"/>
          <a:lstStyle/>
          <a:p>
            <a:pPr marL="285750" indent="-285750">
              <a:buFont typeface="Arial" panose="020B0604020202020204" pitchFamily="34" charset="0"/>
              <a:buChar char="•"/>
            </a:pPr>
            <a:r>
              <a:rPr lang="en-GB" sz="1600" dirty="0">
                <a:solidFill>
                  <a:schemeClr val="tx1"/>
                </a:solidFill>
                <a:latin typeface="Twinkl" pitchFamily="2" charset="0"/>
              </a:rPr>
              <a:t>Sugar maple trees grow to 35m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are recognised for their bright red leaves in the autumn. </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can grow in much cooler temperatures than many other trees. </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Maple syrup comes from the sugar maple trees.</a:t>
            </a:r>
          </a:p>
        </p:txBody>
      </p:sp>
      <p:pic>
        <p:nvPicPr>
          <p:cNvPr id="6" name="Picture 5">
            <a:extLst>
              <a:ext uri="{FF2B5EF4-FFF2-40B4-BE49-F238E27FC236}">
                <a16:creationId xmlns:a16="http://schemas.microsoft.com/office/drawing/2014/main" id="{63273555-D9F7-49F8-AF90-B3B4137D61C3}"/>
              </a:ext>
            </a:extLst>
          </p:cNvPr>
          <p:cNvPicPr>
            <a:picLocks noChangeAspect="1"/>
          </p:cNvPicPr>
          <p:nvPr/>
        </p:nvPicPr>
        <p:blipFill rotWithShape="1">
          <a:blip r:embed="rId2">
            <a:extLst>
              <a:ext uri="{28A0092B-C50C-407E-A947-70E740481C1C}">
                <a14:useLocalDpi xmlns:a14="http://schemas.microsoft.com/office/drawing/2010/main" val="0"/>
              </a:ext>
            </a:extLst>
          </a:blip>
          <a:srcRect l="11890" r="21396"/>
          <a:stretch/>
        </p:blipFill>
        <p:spPr>
          <a:xfrm>
            <a:off x="4562567" y="1999492"/>
            <a:ext cx="3877532" cy="3877532"/>
          </a:xfrm>
          <a:prstGeom prst="flowChartConnector">
            <a:avLst/>
          </a:prstGeom>
        </p:spPr>
      </p:pic>
      <p:sp>
        <p:nvSpPr>
          <p:cNvPr id="21" name="Title 20"/>
          <p:cNvSpPr>
            <a:spLocks noGrp="1"/>
          </p:cNvSpPr>
          <p:nvPr>
            <p:ph type="title"/>
          </p:nvPr>
        </p:nvSpPr>
        <p:spPr>
          <a:xfrm>
            <a:off x="434565" y="765175"/>
            <a:ext cx="8256762" cy="873502"/>
          </a:xfrm>
          <a:solidFill>
            <a:srgbClr val="A673AE"/>
          </a:solidFill>
        </p:spPr>
        <p:txBody>
          <a:bodyPr/>
          <a:lstStyle/>
          <a:p>
            <a:r>
              <a:rPr lang="en-GB" sz="3600" dirty="0">
                <a:solidFill>
                  <a:schemeClr val="bg1"/>
                </a:solidFill>
                <a:latin typeface="Twinkl SemiBold" pitchFamily="2" charset="0"/>
              </a:rPr>
              <a:t>Sugar Maple</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A67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hlinkClick r:id="rId3" action="ppaction://hlinksldjump"/>
            <a:extLst>
              <a:ext uri="{FF2B5EF4-FFF2-40B4-BE49-F238E27FC236}">
                <a16:creationId xmlns:a16="http://schemas.microsoft.com/office/drawing/2014/main" id="{0BD9869E-1528-4E5E-8A18-639D9AAA04A9}"/>
              </a:ext>
            </a:extLst>
          </p:cNvPr>
          <p:cNvSpPr/>
          <p:nvPr/>
        </p:nvSpPr>
        <p:spPr>
          <a:xfrm>
            <a:off x="755649" y="5785164"/>
            <a:ext cx="1045991" cy="307662"/>
          </a:xfrm>
          <a:prstGeom prst="roundRect">
            <a:avLst/>
          </a:prstGeom>
          <a:solidFill>
            <a:srgbClr val="DF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1473935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55194C44-FB6F-4378-A9E6-FDB88A27C36C}"/>
              </a:ext>
            </a:extLst>
          </p:cNvPr>
          <p:cNvSpPr/>
          <p:nvPr/>
        </p:nvSpPr>
        <p:spPr>
          <a:xfrm>
            <a:off x="3069792" y="4420718"/>
            <a:ext cx="1502208" cy="1502208"/>
          </a:xfrm>
          <a:prstGeom prst="ellipse">
            <a:avLst/>
          </a:prstGeom>
          <a:solidFill>
            <a:srgbClr val="06793E">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069366A-A6A7-4A83-9723-F22D9746E9C3}"/>
              </a:ext>
            </a:extLst>
          </p:cNvPr>
          <p:cNvSpPr/>
          <p:nvPr/>
        </p:nvSpPr>
        <p:spPr>
          <a:xfrm>
            <a:off x="7276284" y="1840354"/>
            <a:ext cx="1183503" cy="1183503"/>
          </a:xfrm>
          <a:prstGeom prst="ellipse">
            <a:avLst/>
          </a:prstGeom>
          <a:solidFill>
            <a:srgbClr val="06793E">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34565" y="765175"/>
            <a:ext cx="8256762" cy="873502"/>
          </a:xfrm>
          <a:solidFill>
            <a:srgbClr val="06793E"/>
          </a:solidFill>
        </p:spPr>
        <p:txBody>
          <a:bodyPr/>
          <a:lstStyle/>
          <a:p>
            <a:r>
              <a:rPr lang="en-GB" sz="3600" dirty="0">
                <a:solidFill>
                  <a:schemeClr val="bg1"/>
                </a:solidFill>
                <a:latin typeface="Twinkl SemiBold" pitchFamily="2" charset="0"/>
              </a:rPr>
              <a:t>What Have You Learnt?</a:t>
            </a:r>
          </a:p>
        </p:txBody>
      </p:sp>
      <p:sp>
        <p:nvSpPr>
          <p:cNvPr id="16" name="Rectangle: Rounded Corners 15">
            <a:extLst>
              <a:ext uri="{FF2B5EF4-FFF2-40B4-BE49-F238E27FC236}">
                <a16:creationId xmlns:a16="http://schemas.microsoft.com/office/drawing/2014/main" id="{D0B9E5E0-E799-4625-B28A-C25B089B14BF}"/>
              </a:ext>
            </a:extLst>
          </p:cNvPr>
          <p:cNvSpPr/>
          <p:nvPr/>
        </p:nvSpPr>
        <p:spPr>
          <a:xfrm>
            <a:off x="755650" y="2000817"/>
            <a:ext cx="6351320" cy="561314"/>
          </a:xfrm>
          <a:prstGeom prst="roundRect">
            <a:avLst/>
          </a:prstGeom>
          <a:solidFill>
            <a:srgbClr val="FFFFFF"/>
          </a:solid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lIns="72000" rIns="2304000" rtlCol="0" anchor="ctr"/>
          <a:lstStyle/>
          <a:p>
            <a:r>
              <a:rPr lang="en-GB" sz="1600" dirty="0">
                <a:solidFill>
                  <a:schemeClr val="tx1"/>
                </a:solidFill>
              </a:rPr>
              <a:t>Which was your favourite plant?</a:t>
            </a:r>
          </a:p>
        </p:txBody>
      </p:sp>
      <p:sp>
        <p:nvSpPr>
          <p:cNvPr id="25" name="Rectangle: Rounded Corners 24">
            <a:extLst>
              <a:ext uri="{FF2B5EF4-FFF2-40B4-BE49-F238E27FC236}">
                <a16:creationId xmlns:a16="http://schemas.microsoft.com/office/drawing/2014/main" id="{73185271-E853-492B-9696-F0AC756A21E0}"/>
              </a:ext>
            </a:extLst>
          </p:cNvPr>
          <p:cNvSpPr/>
          <p:nvPr/>
        </p:nvSpPr>
        <p:spPr>
          <a:xfrm>
            <a:off x="755650" y="2811857"/>
            <a:ext cx="6351320" cy="561314"/>
          </a:xfrm>
          <a:prstGeom prst="roundRect">
            <a:avLst/>
          </a:prstGeom>
          <a:solidFill>
            <a:srgbClr val="FFFFFF"/>
          </a:solid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lIns="72000" rIns="1188000" rtlCol="0" anchor="ctr"/>
          <a:lstStyle/>
          <a:p>
            <a:r>
              <a:rPr lang="en-GB" sz="1600" dirty="0">
                <a:solidFill>
                  <a:schemeClr val="tx1"/>
                </a:solidFill>
              </a:rPr>
              <a:t>Can you remember one of the facts you have learnt?</a:t>
            </a:r>
          </a:p>
        </p:txBody>
      </p:sp>
      <p:sp>
        <p:nvSpPr>
          <p:cNvPr id="27" name="Rectangle: Rounded Corners 26">
            <a:extLst>
              <a:ext uri="{FF2B5EF4-FFF2-40B4-BE49-F238E27FC236}">
                <a16:creationId xmlns:a16="http://schemas.microsoft.com/office/drawing/2014/main" id="{9D46BB9E-4DCE-4099-A1A2-3211167BE566}"/>
              </a:ext>
            </a:extLst>
          </p:cNvPr>
          <p:cNvSpPr/>
          <p:nvPr/>
        </p:nvSpPr>
        <p:spPr>
          <a:xfrm>
            <a:off x="755650" y="3622897"/>
            <a:ext cx="6351320" cy="561314"/>
          </a:xfrm>
          <a:prstGeom prst="roundRect">
            <a:avLst/>
          </a:prstGeom>
          <a:solidFill>
            <a:srgbClr val="FFFFFF"/>
          </a:solid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lIns="72000" rIns="2304000" rtlCol="0" anchor="ctr"/>
          <a:lstStyle/>
          <a:p>
            <a:r>
              <a:rPr lang="en-GB" sz="1600" dirty="0">
                <a:solidFill>
                  <a:schemeClr val="tx1"/>
                </a:solidFill>
              </a:rPr>
              <a:t>What other plants do you know? </a:t>
            </a:r>
          </a:p>
        </p:txBody>
      </p:sp>
      <p:pic>
        <p:nvPicPr>
          <p:cNvPr id="7" name="Picture 6">
            <a:extLst>
              <a:ext uri="{FF2B5EF4-FFF2-40B4-BE49-F238E27FC236}">
                <a16:creationId xmlns:a16="http://schemas.microsoft.com/office/drawing/2014/main" id="{2BF3BA13-D738-4E28-9B9B-E38757A8FE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787582" y="1983437"/>
            <a:ext cx="3903745" cy="4874563"/>
          </a:xfrm>
          <a:prstGeom prst="rect">
            <a:avLst/>
          </a:prstGeom>
        </p:spPr>
      </p:pic>
      <p:sp>
        <p:nvSpPr>
          <p:cNvPr id="10" name="Rectangle: Rounded Corners 9">
            <a:hlinkClick r:id="rId3" action="ppaction://hlinksldjump"/>
            <a:extLst>
              <a:ext uri="{FF2B5EF4-FFF2-40B4-BE49-F238E27FC236}">
                <a16:creationId xmlns:a16="http://schemas.microsoft.com/office/drawing/2014/main" id="{3899CCD1-A17A-4233-AFA6-1A863A2DFAA9}"/>
              </a:ext>
            </a:extLst>
          </p:cNvPr>
          <p:cNvSpPr/>
          <p:nvPr/>
        </p:nvSpPr>
        <p:spPr>
          <a:xfrm>
            <a:off x="755650" y="5764119"/>
            <a:ext cx="1045991" cy="307662"/>
          </a:xfrm>
          <a:prstGeom prst="roundRect">
            <a:avLst/>
          </a:prstGeom>
          <a:solidFill>
            <a:srgbClr val="DF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pic>
        <p:nvPicPr>
          <p:cNvPr id="3" name="Picture 2">
            <a:extLst>
              <a:ext uri="{FF2B5EF4-FFF2-40B4-BE49-F238E27FC236}">
                <a16:creationId xmlns:a16="http://schemas.microsoft.com/office/drawing/2014/main" id="{89003353-4D91-4CBD-9A3F-D46978F50D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112"/>
          <a:stretch/>
        </p:blipFill>
        <p:spPr>
          <a:xfrm>
            <a:off x="2354568" y="4739570"/>
            <a:ext cx="2101070" cy="2118430"/>
          </a:xfrm>
          <a:prstGeom prst="rect">
            <a:avLst/>
          </a:prstGeom>
        </p:spPr>
      </p:pic>
    </p:spTree>
    <p:extLst>
      <p:ext uri="{BB962C8B-B14F-4D97-AF65-F5344CB8AC3E}">
        <p14:creationId xmlns:p14="http://schemas.microsoft.com/office/powerpoint/2010/main" val="391317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right)">
                                      <p:cBhvr>
                                        <p:cTn id="11" dur="500"/>
                                        <p:tgtEl>
                                          <p:spTgt spid="25"/>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2598343"/>
          </a:xfrm>
          <a:prstGeom prst="roundRect">
            <a:avLst/>
          </a:prstGeom>
          <a:solidFill>
            <a:srgbClr val="FFFFFF"/>
          </a:solid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rIns="2124000" rtlCol="0" anchor="ctr"/>
          <a:lstStyle/>
          <a:p>
            <a:pPr marL="285750" indent="-285750">
              <a:buFont typeface="Arial" panose="020B0604020202020204" pitchFamily="34" charset="0"/>
              <a:buChar char="•"/>
            </a:pPr>
            <a:r>
              <a:rPr lang="en-GB" sz="1600" dirty="0">
                <a:solidFill>
                  <a:schemeClr val="tx1"/>
                </a:solidFill>
                <a:latin typeface="Twinkl" pitchFamily="2" charset="0"/>
              </a:rPr>
              <a:t>Rubber trees like to grow in hot, damp environments, like a rainforest.</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Rubber trees produce a milky white sap, which can be harvested to produce the material rubber. </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It has glossy, green, oval-shaped leaves. </a:t>
            </a:r>
          </a:p>
        </p:txBody>
      </p:sp>
      <p:pic>
        <p:nvPicPr>
          <p:cNvPr id="4" name="Picture 3">
            <a:extLst>
              <a:ext uri="{FF2B5EF4-FFF2-40B4-BE49-F238E27FC236}">
                <a16:creationId xmlns:a16="http://schemas.microsoft.com/office/drawing/2014/main" id="{5A9BA594-2C8F-462D-A17B-C22B82C06CBB}"/>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12500"/>
          <a:stretch/>
        </p:blipFill>
        <p:spPr>
          <a:xfrm>
            <a:off x="4572000" y="2000817"/>
            <a:ext cx="3874882" cy="3874882"/>
          </a:xfrm>
          <a:prstGeom prst="flowChartConnector">
            <a:avLst/>
          </a:prstGeom>
        </p:spPr>
      </p:pic>
      <p:sp>
        <p:nvSpPr>
          <p:cNvPr id="21" name="Title 20"/>
          <p:cNvSpPr>
            <a:spLocks noGrp="1"/>
          </p:cNvSpPr>
          <p:nvPr>
            <p:ph type="title"/>
          </p:nvPr>
        </p:nvSpPr>
        <p:spPr>
          <a:xfrm>
            <a:off x="434565" y="765175"/>
            <a:ext cx="8256762" cy="873502"/>
          </a:xfrm>
          <a:solidFill>
            <a:srgbClr val="06793E"/>
          </a:solidFill>
        </p:spPr>
        <p:txBody>
          <a:bodyPr/>
          <a:lstStyle/>
          <a:p>
            <a:r>
              <a:rPr lang="en-GB" sz="3600" dirty="0">
                <a:solidFill>
                  <a:schemeClr val="bg1"/>
                </a:solidFill>
                <a:latin typeface="Twinkl SemiBold" pitchFamily="2" charset="0"/>
              </a:rPr>
              <a:t>Rubber Tree</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36257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2987642"/>
          </a:xfrm>
          <a:prstGeom prst="roundRect">
            <a:avLst/>
          </a:prstGeom>
          <a:solidFill>
            <a:srgbClr val="FFFFFF"/>
          </a:solid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Cacao beans grow on cacao trees. </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Chocolate is made using cacao beans.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Cacao trees can grow up to 15m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grow in tropical places which are warm and moist, like a rainforest.</a:t>
            </a:r>
          </a:p>
        </p:txBody>
      </p:sp>
      <p:pic>
        <p:nvPicPr>
          <p:cNvPr id="6" name="Picture 5">
            <a:extLst>
              <a:ext uri="{FF2B5EF4-FFF2-40B4-BE49-F238E27FC236}">
                <a16:creationId xmlns:a16="http://schemas.microsoft.com/office/drawing/2014/main" id="{A852D185-1BF0-4C1E-9B0F-C4FA3C61C9C1}"/>
              </a:ext>
            </a:extLst>
          </p:cNvPr>
          <p:cNvPicPr>
            <a:picLocks noChangeAspect="1"/>
          </p:cNvPicPr>
          <p:nvPr/>
        </p:nvPicPr>
        <p:blipFill rotWithShape="1">
          <a:blip r:embed="rId2">
            <a:extLst>
              <a:ext uri="{28A0092B-C50C-407E-A947-70E740481C1C}">
                <a14:useLocalDpi xmlns:a14="http://schemas.microsoft.com/office/drawing/2010/main" val="0"/>
              </a:ext>
            </a:extLst>
          </a:blip>
          <a:srcRect l="16719" r="16719"/>
          <a:stretch/>
        </p:blipFill>
        <p:spPr>
          <a:xfrm>
            <a:off x="4572000" y="2000817"/>
            <a:ext cx="3874881" cy="3874881"/>
          </a:xfrm>
          <a:prstGeom prst="flowChartConnector">
            <a:avLst/>
          </a:prstGeom>
        </p:spPr>
      </p:pic>
      <p:sp>
        <p:nvSpPr>
          <p:cNvPr id="21" name="Title 20"/>
          <p:cNvSpPr>
            <a:spLocks noGrp="1"/>
          </p:cNvSpPr>
          <p:nvPr>
            <p:ph type="title"/>
          </p:nvPr>
        </p:nvSpPr>
        <p:spPr>
          <a:xfrm>
            <a:off x="434565" y="765175"/>
            <a:ext cx="8256762" cy="873502"/>
          </a:xfrm>
          <a:solidFill>
            <a:srgbClr val="06793E"/>
          </a:solidFill>
        </p:spPr>
        <p:txBody>
          <a:bodyPr/>
          <a:lstStyle/>
          <a:p>
            <a:r>
              <a:rPr lang="en-GB" sz="3600" dirty="0">
                <a:solidFill>
                  <a:schemeClr val="bg1"/>
                </a:solidFill>
                <a:latin typeface="Twinkl SemiBold" pitchFamily="2" charset="0"/>
              </a:rPr>
              <a:t>Cacao Tree</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067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64776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003DD533-42B7-4E5F-9D71-EA639088C979}"/>
              </a:ext>
            </a:extLst>
          </p:cNvPr>
          <p:cNvSpPr/>
          <p:nvPr/>
        </p:nvSpPr>
        <p:spPr>
          <a:xfrm>
            <a:off x="4663937" y="2688876"/>
            <a:ext cx="1822009" cy="2534971"/>
          </a:xfrm>
          <a:prstGeom prst="roundRect">
            <a:avLst/>
          </a:prstGeom>
          <a:solidFill>
            <a:srgbClr val="FFFFFF"/>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a:solidFill>
                  <a:schemeClr val="tx1"/>
                </a:solidFill>
                <a:latin typeface="Twinkl SemiBold" pitchFamily="2" charset="0"/>
              </a:rPr>
              <a:t>silver birch</a:t>
            </a:r>
          </a:p>
        </p:txBody>
      </p:sp>
      <p:pic>
        <p:nvPicPr>
          <p:cNvPr id="10" name="Picture 9">
            <a:extLst>
              <a:ext uri="{FF2B5EF4-FFF2-40B4-BE49-F238E27FC236}">
                <a16:creationId xmlns:a16="http://schemas.microsoft.com/office/drawing/2014/main" id="{327E30EA-E4F0-4149-98EC-AE75A78B52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67" r="16667"/>
          <a:stretch/>
        </p:blipFill>
        <p:spPr>
          <a:xfrm>
            <a:off x="4646164" y="1999504"/>
            <a:ext cx="1823323" cy="1823323"/>
          </a:xfrm>
          <a:prstGeom prst="flowChartConnector">
            <a:avLst/>
          </a:prstGeom>
        </p:spPr>
      </p:pic>
      <p:sp>
        <p:nvSpPr>
          <p:cNvPr id="22" name="Rectangle: Rounded Corners 21">
            <a:extLst>
              <a:ext uri="{FF2B5EF4-FFF2-40B4-BE49-F238E27FC236}">
                <a16:creationId xmlns:a16="http://schemas.microsoft.com/office/drawing/2014/main" id="{BB777804-3BE0-498F-98E1-77632054D605}"/>
              </a:ext>
            </a:extLst>
          </p:cNvPr>
          <p:cNvSpPr/>
          <p:nvPr/>
        </p:nvSpPr>
        <p:spPr>
          <a:xfrm>
            <a:off x="2709794" y="2688878"/>
            <a:ext cx="1822009" cy="2534971"/>
          </a:xfrm>
          <a:prstGeom prst="roundRect">
            <a:avLst/>
          </a:prstGeom>
          <a:solidFill>
            <a:srgbClr val="FFFFFF"/>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r>
              <a:rPr lang="en-GB" dirty="0" err="1">
                <a:solidFill>
                  <a:schemeClr val="tx1"/>
                </a:solidFill>
                <a:latin typeface="Twinkl SemiBold" pitchFamily="2" charset="0"/>
              </a:rPr>
              <a:t>carraway</a:t>
            </a:r>
            <a:r>
              <a:rPr lang="en-GB" dirty="0">
                <a:solidFill>
                  <a:schemeClr val="tx1"/>
                </a:solidFill>
                <a:latin typeface="Twinkl SemiBold" pitchFamily="2" charset="0"/>
              </a:rPr>
              <a:t> plant</a:t>
            </a:r>
          </a:p>
        </p:txBody>
      </p:sp>
      <p:pic>
        <p:nvPicPr>
          <p:cNvPr id="2050" name="Picture 2" descr="plant flower bloom herb produce botany flora wildflower flowers wild plant herbs yarrow anthriscus flowering plant bear's garlic caraway cow parsley wild vegetables land plant apiales parsley family cicely">
            <a:extLst>
              <a:ext uri="{FF2B5EF4-FFF2-40B4-BE49-F238E27FC236}">
                <a16:creationId xmlns:a16="http://schemas.microsoft.com/office/drawing/2014/main" id="{0CDCF9A3-1B57-40E6-9524-B316DC7737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10" r="16710"/>
          <a:stretch/>
        </p:blipFill>
        <p:spPr bwMode="auto">
          <a:xfrm>
            <a:off x="2708470" y="1999504"/>
            <a:ext cx="1823323" cy="182332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34565" y="765175"/>
            <a:ext cx="8256762" cy="873502"/>
          </a:xfrm>
          <a:solidFill>
            <a:srgbClr val="00639A"/>
          </a:solidFill>
        </p:spPr>
        <p:txBody>
          <a:bodyPr/>
          <a:lstStyle/>
          <a:p>
            <a:r>
              <a:rPr lang="en-GB" sz="3600" dirty="0">
                <a:solidFill>
                  <a:schemeClr val="bg1"/>
                </a:solidFill>
                <a:latin typeface="Twinkl SemiBold" pitchFamily="2" charset="0"/>
              </a:rPr>
              <a:t>Europe</a:t>
            </a:r>
          </a:p>
        </p:txBody>
      </p:sp>
      <p:sp>
        <p:nvSpPr>
          <p:cNvPr id="17" name="Title 20">
            <a:extLst>
              <a:ext uri="{FF2B5EF4-FFF2-40B4-BE49-F238E27FC236}">
                <a16:creationId xmlns:a16="http://schemas.microsoft.com/office/drawing/2014/main" id="{EFD57605-C954-4462-943F-5C1961D288BF}"/>
              </a:ext>
            </a:extLst>
          </p:cNvPr>
          <p:cNvSpPr txBox="1">
            <a:spLocks/>
          </p:cNvSpPr>
          <p:nvPr/>
        </p:nvSpPr>
        <p:spPr>
          <a:xfrm>
            <a:off x="434565" y="5905573"/>
            <a:ext cx="8256762" cy="187251"/>
          </a:xfrm>
          <a:prstGeom prst="roundRect">
            <a:avLst>
              <a:gd name="adj" fmla="val 9641"/>
            </a:avLst>
          </a:prstGeom>
          <a:solidFill>
            <a:srgbClr val="00639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3600" dirty="0">
              <a:solidFill>
                <a:schemeClr val="bg1"/>
              </a:solidFill>
              <a:latin typeface="Twinkl SemiBold" pitchFamily="2" charset="0"/>
            </a:endParaRPr>
          </a:p>
        </p:txBody>
      </p:sp>
      <p:sp>
        <p:nvSpPr>
          <p:cNvPr id="18" name="Oval 17">
            <a:extLst>
              <a:ext uri="{FF2B5EF4-FFF2-40B4-BE49-F238E27FC236}">
                <a16:creationId xmlns:a16="http://schemas.microsoft.com/office/drawing/2014/main" id="{4B37A46D-C528-4D3F-BF5E-A77A88AA720C}"/>
              </a:ext>
            </a:extLst>
          </p:cNvPr>
          <p:cNvSpPr/>
          <p:nvPr/>
        </p:nvSpPr>
        <p:spPr>
          <a:xfrm>
            <a:off x="2709796" y="2000817"/>
            <a:ext cx="1822010" cy="1822010"/>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3724735-9264-4C0C-B2AC-838C344135B0}"/>
              </a:ext>
            </a:extLst>
          </p:cNvPr>
          <p:cNvSpPr/>
          <p:nvPr/>
        </p:nvSpPr>
        <p:spPr>
          <a:xfrm>
            <a:off x="4663942" y="2000817"/>
            <a:ext cx="1822010" cy="1822010"/>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2966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6"/>
            <a:ext cx="6161198" cy="3585172"/>
          </a:xfrm>
          <a:prstGeom prst="roundRect">
            <a:avLst/>
          </a:prstGeom>
          <a:solidFill>
            <a:srgbClr val="FFFFFF"/>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err="1">
                <a:solidFill>
                  <a:schemeClr val="tx1"/>
                </a:solidFill>
                <a:latin typeface="Twinkl" pitchFamily="2" charset="0"/>
              </a:rPr>
              <a:t>Carraway</a:t>
            </a:r>
            <a:r>
              <a:rPr lang="en-GB" sz="1600" dirty="0">
                <a:solidFill>
                  <a:schemeClr val="tx1"/>
                </a:solidFill>
                <a:latin typeface="Twinkl" pitchFamily="2" charset="0"/>
              </a:rPr>
              <a:t> plants are often found growing in the wild.</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fruit of the caraway are called seeds.</a:t>
            </a:r>
            <a:br>
              <a:rPr lang="en-GB" sz="1600" dirty="0">
                <a:solidFill>
                  <a:schemeClr val="tx1"/>
                </a:solidFill>
                <a:latin typeface="Twinkl" pitchFamily="2" charset="0"/>
              </a:rPr>
            </a:br>
            <a:r>
              <a:rPr lang="en-GB" sz="1600" dirty="0">
                <a:solidFill>
                  <a:schemeClr val="tx1"/>
                </a:solidFill>
                <a:latin typeface="Twinkl" pitchFamily="2" charset="0"/>
              </a:rPr>
              <a:t> </a:t>
            </a:r>
          </a:p>
          <a:p>
            <a:pPr marL="285750" indent="-285750">
              <a:buFont typeface="Arial" panose="020B0604020202020204" pitchFamily="34" charset="0"/>
              <a:buChar char="•"/>
            </a:pPr>
            <a:r>
              <a:rPr lang="en-GB" sz="1600" dirty="0">
                <a:solidFill>
                  <a:schemeClr val="tx1"/>
                </a:solidFill>
                <a:latin typeface="Twinkl" pitchFamily="2" charset="0"/>
              </a:rPr>
              <a:t>The plants like to grow in moist, chalky soil.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 plants grow in the UK, Poland, Hungary and Czech Republic.</a:t>
            </a:r>
          </a:p>
        </p:txBody>
      </p:sp>
      <p:pic>
        <p:nvPicPr>
          <p:cNvPr id="6" name="Picture 2" descr="plant flower bloom herb produce botany flora wildflower flowers wild plant herbs yarrow anthriscus flowering plant bear's garlic caraway cow parsley wild vegetables land plant apiales parsley family cicely">
            <a:extLst>
              <a:ext uri="{FF2B5EF4-FFF2-40B4-BE49-F238E27FC236}">
                <a16:creationId xmlns:a16="http://schemas.microsoft.com/office/drawing/2014/main" id="{464524F3-26E2-4CF1-A4EC-B1B7D80A58E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10" r="16710"/>
          <a:stretch/>
        </p:blipFill>
        <p:spPr bwMode="auto">
          <a:xfrm>
            <a:off x="4562946" y="2007600"/>
            <a:ext cx="3868099" cy="3868099"/>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34565" y="765175"/>
            <a:ext cx="8256762" cy="873502"/>
          </a:xfrm>
          <a:solidFill>
            <a:srgbClr val="00639A"/>
          </a:solidFill>
        </p:spPr>
        <p:txBody>
          <a:bodyPr/>
          <a:lstStyle/>
          <a:p>
            <a:r>
              <a:rPr lang="en-GB" sz="3600" dirty="0" err="1">
                <a:solidFill>
                  <a:schemeClr val="bg1"/>
                </a:solidFill>
                <a:latin typeface="Twinkl SemiBold" pitchFamily="2" charset="0"/>
              </a:rPr>
              <a:t>Carraway</a:t>
            </a:r>
            <a:r>
              <a:rPr lang="en-GB" sz="3600" dirty="0">
                <a:solidFill>
                  <a:schemeClr val="bg1"/>
                </a:solidFill>
                <a:latin typeface="Twinkl SemiBold" pitchFamily="2" charset="0"/>
              </a:rPr>
              <a:t> Plant</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41610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755650" y="2000817"/>
            <a:ext cx="6161198" cy="3132498"/>
          </a:xfrm>
          <a:prstGeom prst="roundRect">
            <a:avLst/>
          </a:prstGeom>
          <a:solidFill>
            <a:srgbClr val="FFFFFF"/>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lIns="72000" rIns="2340000" rtlCol="0" anchor="ctr"/>
          <a:lstStyle/>
          <a:p>
            <a:pPr marL="285750" indent="-285750">
              <a:buFont typeface="Arial" panose="020B0604020202020204" pitchFamily="34" charset="0"/>
              <a:buChar char="•"/>
            </a:pPr>
            <a:r>
              <a:rPr lang="en-GB" sz="1600" dirty="0">
                <a:solidFill>
                  <a:schemeClr val="tx1"/>
                </a:solidFill>
                <a:latin typeface="Twinkl" pitchFamily="2" charset="0"/>
              </a:rPr>
              <a:t>The silver birch is a tree which can grow up to 25m tall.</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have slim trunks with drooping branches.</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Silver birch trees have a flaky bark, which stops other plants growing up them.</a:t>
            </a:r>
            <a:br>
              <a:rPr lang="en-GB" sz="1600" dirty="0">
                <a:solidFill>
                  <a:schemeClr val="tx1"/>
                </a:solidFill>
                <a:latin typeface="Twinkl" pitchFamily="2" charset="0"/>
              </a:rPr>
            </a:br>
            <a:endParaRPr lang="en-GB" sz="1600" dirty="0">
              <a:solidFill>
                <a:schemeClr val="tx1"/>
              </a:solidFill>
              <a:latin typeface="Twinkl" pitchFamily="2" charset="0"/>
            </a:endParaRPr>
          </a:p>
          <a:p>
            <a:pPr marL="285750" indent="-285750">
              <a:buFont typeface="Arial" panose="020B0604020202020204" pitchFamily="34" charset="0"/>
              <a:buChar char="•"/>
            </a:pPr>
            <a:r>
              <a:rPr lang="en-GB" sz="1600" dirty="0">
                <a:solidFill>
                  <a:schemeClr val="tx1"/>
                </a:solidFill>
                <a:latin typeface="Twinkl" pitchFamily="2" charset="0"/>
              </a:rPr>
              <a:t>They often grow in forests.</a:t>
            </a:r>
          </a:p>
        </p:txBody>
      </p:sp>
      <p:pic>
        <p:nvPicPr>
          <p:cNvPr id="7" name="Picture 6">
            <a:extLst>
              <a:ext uri="{FF2B5EF4-FFF2-40B4-BE49-F238E27FC236}">
                <a16:creationId xmlns:a16="http://schemas.microsoft.com/office/drawing/2014/main" id="{B1ADBD16-2A7A-43EA-8971-7C90CB37D98B}"/>
              </a:ext>
            </a:extLst>
          </p:cNvPr>
          <p:cNvPicPr>
            <a:picLocks noChangeAspect="1"/>
          </p:cNvPicPr>
          <p:nvPr/>
        </p:nvPicPr>
        <p:blipFill rotWithShape="1">
          <a:blip r:embed="rId2">
            <a:extLst>
              <a:ext uri="{28A0092B-C50C-407E-A947-70E740481C1C}">
                <a14:useLocalDpi xmlns:a14="http://schemas.microsoft.com/office/drawing/2010/main" val="0"/>
              </a:ext>
            </a:extLst>
          </a:blip>
          <a:srcRect l="16667" r="16667"/>
          <a:stretch/>
        </p:blipFill>
        <p:spPr>
          <a:xfrm>
            <a:off x="4584906" y="2000817"/>
            <a:ext cx="3874882" cy="3874882"/>
          </a:xfrm>
          <a:prstGeom prst="flowChartConnector">
            <a:avLst/>
          </a:prstGeom>
        </p:spPr>
      </p:pic>
      <p:sp>
        <p:nvSpPr>
          <p:cNvPr id="21" name="Title 20"/>
          <p:cNvSpPr>
            <a:spLocks noGrp="1"/>
          </p:cNvSpPr>
          <p:nvPr>
            <p:ph type="title"/>
          </p:nvPr>
        </p:nvSpPr>
        <p:spPr>
          <a:xfrm>
            <a:off x="434565" y="765175"/>
            <a:ext cx="8256762" cy="873502"/>
          </a:xfrm>
          <a:solidFill>
            <a:srgbClr val="00639A"/>
          </a:solidFill>
        </p:spPr>
        <p:txBody>
          <a:bodyPr/>
          <a:lstStyle/>
          <a:p>
            <a:r>
              <a:rPr lang="en-GB" sz="3600" dirty="0">
                <a:solidFill>
                  <a:schemeClr val="bg1"/>
                </a:solidFill>
                <a:latin typeface="Twinkl SemiBold" pitchFamily="2" charset="0"/>
              </a:rPr>
              <a:t>Silver Birch</a:t>
            </a:r>
          </a:p>
        </p:txBody>
      </p:sp>
      <p:sp>
        <p:nvSpPr>
          <p:cNvPr id="20" name="Oval 19">
            <a:extLst>
              <a:ext uri="{FF2B5EF4-FFF2-40B4-BE49-F238E27FC236}">
                <a16:creationId xmlns:a16="http://schemas.microsoft.com/office/drawing/2014/main" id="{4AD23BF9-3324-4D1B-A8CA-1EB4C1CBCF6F}"/>
              </a:ext>
            </a:extLst>
          </p:cNvPr>
          <p:cNvSpPr/>
          <p:nvPr/>
        </p:nvSpPr>
        <p:spPr>
          <a:xfrm>
            <a:off x="4565217" y="2000817"/>
            <a:ext cx="3874882" cy="3874882"/>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78753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C4B96A6-FCE8-4A25-A531-90F84A7AC4F9}"/>
              </a:ext>
            </a:extLst>
          </p:cNvPr>
          <p:cNvSpPr/>
          <p:nvPr/>
        </p:nvSpPr>
        <p:spPr>
          <a:xfrm>
            <a:off x="6618090" y="2688876"/>
            <a:ext cx="1822009" cy="2534971"/>
          </a:xfrm>
          <a:prstGeom prst="roundRect">
            <a:avLst/>
          </a:prstGeom>
          <a:solidFill>
            <a:srgbClr val="FFFFFF"/>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a:solidFill>
                  <a:schemeClr val="tx1"/>
                </a:solidFill>
                <a:latin typeface="Twinkl SemiBold" pitchFamily="2" charset="0"/>
              </a:rPr>
              <a:t>Antarctic </a:t>
            </a:r>
            <a:br>
              <a:rPr lang="en-GB" dirty="0">
                <a:solidFill>
                  <a:schemeClr val="tx1"/>
                </a:solidFill>
                <a:latin typeface="Twinkl SemiBold" pitchFamily="2" charset="0"/>
              </a:rPr>
            </a:br>
            <a:r>
              <a:rPr lang="en-GB" dirty="0">
                <a:solidFill>
                  <a:schemeClr val="tx1"/>
                </a:solidFill>
                <a:latin typeface="Twinkl SemiBold" pitchFamily="2" charset="0"/>
              </a:rPr>
              <a:t>hair grass</a:t>
            </a:r>
          </a:p>
        </p:txBody>
      </p:sp>
      <p:pic>
        <p:nvPicPr>
          <p:cNvPr id="8" name="Picture 7">
            <a:extLst>
              <a:ext uri="{FF2B5EF4-FFF2-40B4-BE49-F238E27FC236}">
                <a16:creationId xmlns:a16="http://schemas.microsoft.com/office/drawing/2014/main" id="{7BC7EB0D-40E2-47F3-9B98-61CC4AA906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50" r="16750"/>
          <a:stretch/>
        </p:blipFill>
        <p:spPr>
          <a:xfrm>
            <a:off x="6615187" y="1994662"/>
            <a:ext cx="1822010" cy="1822010"/>
          </a:xfrm>
          <a:prstGeom prst="flowChartConnector">
            <a:avLst/>
          </a:prstGeom>
        </p:spPr>
      </p:pic>
      <p:sp>
        <p:nvSpPr>
          <p:cNvPr id="22" name="Rectangle: Rounded Corners 21">
            <a:extLst>
              <a:ext uri="{FF2B5EF4-FFF2-40B4-BE49-F238E27FC236}">
                <a16:creationId xmlns:a16="http://schemas.microsoft.com/office/drawing/2014/main" id="{BB777804-3BE0-498F-98E1-77632054D605}"/>
              </a:ext>
            </a:extLst>
          </p:cNvPr>
          <p:cNvSpPr/>
          <p:nvPr/>
        </p:nvSpPr>
        <p:spPr>
          <a:xfrm>
            <a:off x="3660995" y="2688878"/>
            <a:ext cx="1822009" cy="2534971"/>
          </a:xfrm>
          <a:prstGeom prst="roundRect">
            <a:avLst/>
          </a:prstGeom>
          <a:solidFill>
            <a:srgbClr val="FFFFFF"/>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Antarctic pearlwort</a:t>
            </a:r>
          </a:p>
        </p:txBody>
      </p:sp>
      <p:pic>
        <p:nvPicPr>
          <p:cNvPr id="4" name="Picture 3">
            <a:extLst>
              <a:ext uri="{FF2B5EF4-FFF2-40B4-BE49-F238E27FC236}">
                <a16:creationId xmlns:a16="http://schemas.microsoft.com/office/drawing/2014/main" id="{498038A6-5F2A-4037-AD76-B0E7D97E4A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88" r="16688"/>
          <a:stretch/>
        </p:blipFill>
        <p:spPr>
          <a:xfrm>
            <a:off x="3645786" y="2007154"/>
            <a:ext cx="1834319" cy="1834319"/>
          </a:xfrm>
          <a:prstGeom prst="flowChartConnector">
            <a:avLst/>
          </a:prstGeom>
        </p:spPr>
      </p:pic>
      <p:sp>
        <p:nvSpPr>
          <p:cNvPr id="6" name="Rectangle: Rounded Corners 5">
            <a:extLst>
              <a:ext uri="{FF2B5EF4-FFF2-40B4-BE49-F238E27FC236}">
                <a16:creationId xmlns:a16="http://schemas.microsoft.com/office/drawing/2014/main" id="{7EB78AF1-5CDA-4852-9F16-9BD8E2ADC882}"/>
              </a:ext>
            </a:extLst>
          </p:cNvPr>
          <p:cNvSpPr/>
          <p:nvPr/>
        </p:nvSpPr>
        <p:spPr>
          <a:xfrm>
            <a:off x="755649" y="2688879"/>
            <a:ext cx="1822009" cy="2534971"/>
          </a:xfrm>
          <a:prstGeom prst="roundRect">
            <a:avLst/>
          </a:prstGeom>
          <a:solidFill>
            <a:srgbClr val="FFFFFF"/>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a:p>
            <a:pPr algn="ctr"/>
            <a:r>
              <a:rPr lang="en-GB" dirty="0"/>
              <a:t>]</a:t>
            </a:r>
          </a:p>
          <a:p>
            <a:pPr algn="ctr"/>
            <a:endParaRPr lang="en-GB" dirty="0">
              <a:solidFill>
                <a:schemeClr val="tx1"/>
              </a:solidFill>
              <a:latin typeface="Twinkl SemiBold" pitchFamily="2" charset="0"/>
            </a:endParaRPr>
          </a:p>
          <a:p>
            <a:pPr algn="ctr"/>
            <a:r>
              <a:rPr lang="en-GB" dirty="0">
                <a:solidFill>
                  <a:schemeClr val="tx1"/>
                </a:solidFill>
                <a:latin typeface="Twinkl SemiBold" pitchFamily="2" charset="0"/>
              </a:rPr>
              <a:t>tussock grass</a:t>
            </a:r>
          </a:p>
        </p:txBody>
      </p:sp>
      <p:pic>
        <p:nvPicPr>
          <p:cNvPr id="4098" name="Picture 2" descr="Bestand:Antarctic Fur Seal pup amid Tussock Grass (5723359481).jpg">
            <a:extLst>
              <a:ext uri="{FF2B5EF4-FFF2-40B4-BE49-F238E27FC236}">
                <a16:creationId xmlns:a16="http://schemas.microsoft.com/office/drawing/2014/main" id="{AD3BDA47-A2F1-47F2-943C-4ACB729A42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88" r="16688"/>
          <a:stretch/>
        </p:blipFill>
        <p:spPr bwMode="auto">
          <a:xfrm>
            <a:off x="758548" y="2007153"/>
            <a:ext cx="1809519" cy="1809519"/>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34565" y="765175"/>
            <a:ext cx="8256762" cy="873502"/>
          </a:xfrm>
          <a:solidFill>
            <a:srgbClr val="18A0DB"/>
          </a:solidFill>
        </p:spPr>
        <p:txBody>
          <a:bodyPr/>
          <a:lstStyle/>
          <a:p>
            <a:r>
              <a:rPr lang="en-GB" sz="3600" dirty="0">
                <a:solidFill>
                  <a:schemeClr val="bg1"/>
                </a:solidFill>
                <a:latin typeface="Twinkl SemiBold" pitchFamily="2" charset="0"/>
              </a:rPr>
              <a:t>Antarctic</a:t>
            </a:r>
          </a:p>
        </p:txBody>
      </p:sp>
      <p:sp>
        <p:nvSpPr>
          <p:cNvPr id="17" name="Title 20">
            <a:extLst>
              <a:ext uri="{FF2B5EF4-FFF2-40B4-BE49-F238E27FC236}">
                <a16:creationId xmlns:a16="http://schemas.microsoft.com/office/drawing/2014/main" id="{EFD57605-C954-4462-943F-5C1961D288BF}"/>
              </a:ext>
            </a:extLst>
          </p:cNvPr>
          <p:cNvSpPr txBox="1">
            <a:spLocks/>
          </p:cNvSpPr>
          <p:nvPr/>
        </p:nvSpPr>
        <p:spPr>
          <a:xfrm>
            <a:off x="434565" y="5905573"/>
            <a:ext cx="8256762" cy="187251"/>
          </a:xfrm>
          <a:prstGeom prst="roundRect">
            <a:avLst>
              <a:gd name="adj" fmla="val 9641"/>
            </a:avLst>
          </a:prstGeom>
          <a:solidFill>
            <a:srgbClr val="18A0DB"/>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3600" dirty="0">
              <a:solidFill>
                <a:schemeClr val="bg1"/>
              </a:solidFill>
              <a:latin typeface="Twinkl SemiBold" pitchFamily="2" charset="0"/>
            </a:endParaRPr>
          </a:p>
        </p:txBody>
      </p:sp>
      <p:sp>
        <p:nvSpPr>
          <p:cNvPr id="18" name="Oval 17">
            <a:extLst>
              <a:ext uri="{FF2B5EF4-FFF2-40B4-BE49-F238E27FC236}">
                <a16:creationId xmlns:a16="http://schemas.microsoft.com/office/drawing/2014/main" id="{4B37A46D-C528-4D3F-BF5E-A77A88AA720C}"/>
              </a:ext>
            </a:extLst>
          </p:cNvPr>
          <p:cNvSpPr/>
          <p:nvPr/>
        </p:nvSpPr>
        <p:spPr>
          <a:xfrm>
            <a:off x="3660997" y="2000817"/>
            <a:ext cx="1822010" cy="1822010"/>
          </a:xfrm>
          <a:prstGeom prst="ellipse">
            <a:avLst/>
          </a:prstGeom>
          <a:no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4AD23BF9-3324-4D1B-A8CA-1EB4C1CBCF6F}"/>
              </a:ext>
            </a:extLst>
          </p:cNvPr>
          <p:cNvSpPr/>
          <p:nvPr/>
        </p:nvSpPr>
        <p:spPr>
          <a:xfrm>
            <a:off x="6618089" y="2000817"/>
            <a:ext cx="1822010" cy="1822010"/>
          </a:xfrm>
          <a:prstGeom prst="ellipse">
            <a:avLst/>
          </a:prstGeom>
          <a:no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1D00CD78-D3AD-4574-9E72-645C6BD62478}"/>
              </a:ext>
            </a:extLst>
          </p:cNvPr>
          <p:cNvSpPr/>
          <p:nvPr/>
        </p:nvSpPr>
        <p:spPr>
          <a:xfrm>
            <a:off x="755650" y="2000817"/>
            <a:ext cx="1822010" cy="1822010"/>
          </a:xfrm>
          <a:prstGeom prst="ellipse">
            <a:avLst/>
          </a:prstGeom>
          <a:no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4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animBg="1"/>
      <p:bldP spid="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112</TotalTime>
  <Words>1431</Words>
  <Application>Microsoft Office PowerPoint</Application>
  <PresentationFormat>On-screen Show (4:3)</PresentationFormat>
  <Paragraphs>253</Paragraphs>
  <Slides>37</Slides>
  <Notes>0</Notes>
  <HiddenSlides>34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Twinkl SemiBold</vt:lpstr>
      <vt:lpstr>Twinkl</vt:lpstr>
      <vt:lpstr>Arial</vt:lpstr>
      <vt:lpstr>Calibri</vt:lpstr>
      <vt:lpstr>Office Theme</vt:lpstr>
      <vt:lpstr>PowerPoint Presentation</vt:lpstr>
      <vt:lpstr>Plants From around the World</vt:lpstr>
      <vt:lpstr>South America</vt:lpstr>
      <vt:lpstr>Rubber Tree</vt:lpstr>
      <vt:lpstr>Cacao Tree</vt:lpstr>
      <vt:lpstr>Europe</vt:lpstr>
      <vt:lpstr>Carraway Plant</vt:lpstr>
      <vt:lpstr>Silver Birch</vt:lpstr>
      <vt:lpstr>Antarctic</vt:lpstr>
      <vt:lpstr>Antarctic Hair Grass</vt:lpstr>
      <vt:lpstr>Antarctic Pearlwort</vt:lpstr>
      <vt:lpstr>Tussock Grass </vt:lpstr>
      <vt:lpstr>Africa</vt:lpstr>
      <vt:lpstr>King Protea</vt:lpstr>
      <vt:lpstr>Elephant Grass</vt:lpstr>
      <vt:lpstr>Calla Lilly</vt:lpstr>
      <vt:lpstr>Aloe Arborescens</vt:lpstr>
      <vt:lpstr>Asia</vt:lpstr>
      <vt:lpstr>Black Bamboo</vt:lpstr>
      <vt:lpstr>Coconut Palm Trees</vt:lpstr>
      <vt:lpstr>Mango Trees</vt:lpstr>
      <vt:lpstr>Australasia: New Zealand and Australia</vt:lpstr>
      <vt:lpstr>Bottlebrush Plant</vt:lpstr>
      <vt:lpstr>Kauri Tree</vt:lpstr>
      <vt:lpstr>Pohutukawa Tree</vt:lpstr>
      <vt:lpstr>Kangaroo Paw Plant</vt:lpstr>
      <vt:lpstr>Arctic</vt:lpstr>
      <vt:lpstr>Bearberry Plant</vt:lpstr>
      <vt:lpstr>Lichen</vt:lpstr>
      <vt:lpstr>Arctic Poppy</vt:lpstr>
      <vt:lpstr>North America</vt:lpstr>
      <vt:lpstr>Balsam Fir</vt:lpstr>
      <vt:lpstr>Echinacea Plant</vt:lpstr>
      <vt:lpstr>Big Bluestem Grass</vt:lpstr>
      <vt:lpstr>Sugar Maple</vt:lpstr>
      <vt:lpstr>What Have You Learnt?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Vicki Stead</cp:lastModifiedBy>
  <cp:revision>17</cp:revision>
  <dcterms:created xsi:type="dcterms:W3CDTF">2018-11-21T09:11:00Z</dcterms:created>
  <dcterms:modified xsi:type="dcterms:W3CDTF">2021-02-04T18:52:01Z</dcterms:modified>
</cp:coreProperties>
</file>