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72" r:id="rId5"/>
    <p:sldId id="273" r:id="rId6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F811E5-B371-6A28-BF9A-0F57DE4B7A28}" name="Alice Brealy" initials="AB" userId="S::abrealy@caterlinkltd.co.uk::702f5e84-6c0f-4bcb-baa0-ae526eff26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CC"/>
    <a:srgbClr val="FF4343"/>
    <a:srgbClr val="54BCEB"/>
    <a:srgbClr val="FFF0D2"/>
    <a:srgbClr val="C9FFFB"/>
    <a:srgbClr val="00C8BA"/>
    <a:srgbClr val="C5FFFB"/>
    <a:srgbClr val="00968B"/>
    <a:srgbClr val="009E93"/>
    <a:srgbClr val="006D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482" y="11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28/03/2024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56D4B-3E37-45DC-8A0E-850FD0BBE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E2D7A-21FB-4E41-849E-FBC6B38F3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" y="21720"/>
            <a:ext cx="1602025" cy="769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8244A5-C333-4344-B70D-CA249A56B37A}"/>
              </a:ext>
            </a:extLst>
          </p:cNvPr>
          <p:cNvSpPr txBox="1"/>
          <p:nvPr userDrawn="1"/>
        </p:nvSpPr>
        <p:spPr>
          <a:xfrm>
            <a:off x="8788936" y="3163689"/>
            <a:ext cx="1088495" cy="3642122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If </a:t>
            </a:r>
            <a:r>
              <a:rPr lang="en-GB" sz="7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you would like to know about particular allergens in foods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  <a:endParaRPr lang="en-GB" sz="7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28/03/2024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28/03/2024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28/03/2024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28/03/2024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28/03/2024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28/03/2024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28/03/2024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olorful weekly calendar with a cartoon landscape&#10;&#10;Description automatically generated with medium confidence">
            <a:extLst>
              <a:ext uri="{FF2B5EF4-FFF2-40B4-BE49-F238E27FC236}">
                <a16:creationId xmlns:a16="http://schemas.microsoft.com/office/drawing/2014/main" id="{E6DA6B6D-2872-587D-D4F4-F9EC871CBF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graphicFrame>
        <p:nvGraphicFramePr>
          <p:cNvPr id="107" name="Table 107">
            <a:extLst>
              <a:ext uri="{FF2B5EF4-FFF2-40B4-BE49-F238E27FC236}">
                <a16:creationId xmlns:a16="http://schemas.microsoft.com/office/drawing/2014/main" id="{F2750E4D-049E-9DD6-ED5E-F19CFB9B97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241625"/>
              </p:ext>
            </p:extLst>
          </p:nvPr>
        </p:nvGraphicFramePr>
        <p:xfrm>
          <a:off x="2471376" y="550307"/>
          <a:ext cx="7130644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129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482011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351484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444891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426129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4476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NEW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 Stack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with Rice</a:t>
                      </a:r>
                      <a:endParaRPr lang="en-GB" sz="800" dirty="0"/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FFD3CC"/>
                        </a:highlight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1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Penne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Bolognaise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Roast Beef, Yorkshire Pudding, &amp; Gravy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Greek Chicken Pitta with Rice, Tzatziki &amp; Salad</a:t>
                      </a:r>
                    </a:p>
                    <a:p>
                      <a:pPr algn="ctr"/>
                      <a:r>
                        <a:rPr lang="en-GB" sz="750" b="0" i="1" dirty="0">
                          <a:solidFill>
                            <a:prstClr val="black"/>
                          </a:solidFill>
                          <a:latin typeface="Century Gothic"/>
                        </a:rPr>
                        <a:t>or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Cheese Whirl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with Rice, Tzatziki &amp; Salad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Fishfingers with Chips &amp; Tomato Sauce</a:t>
                      </a:r>
                      <a:endParaRPr kumimoji="0" lang="en-GB" sz="7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4476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Cheese &amp; Tomato Pizza with Pasta Salad</a:t>
                      </a:r>
                      <a:endParaRPr kumimoji="0" lang="en-GB" sz="7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750" b="1" u="sng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Vegan Penne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Bolognaise</a:t>
                      </a:r>
                      <a:endParaRPr lang="en-GB" sz="75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Vegan Sausages,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Roast Potatoes &amp; Gravy</a:t>
                      </a:r>
                      <a:endParaRPr lang="en-US" sz="750" b="0" i="0" u="none" strike="noStrike" noProof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GB" sz="750" b="1" dirty="0">
                          <a:solidFill>
                            <a:prstClr val="black"/>
                          </a:solidFill>
                          <a:latin typeface="Century Gothic"/>
                        </a:rPr>
                        <a:t>or</a:t>
                      </a:r>
                    </a:p>
                    <a:p>
                      <a:pPr algn="ctr"/>
                      <a:r>
                        <a:rPr lang="en-GB" sz="750" dirty="0">
                          <a:solidFill>
                            <a:prstClr val="black"/>
                          </a:solidFill>
                          <a:latin typeface="Century Gothic"/>
                        </a:rPr>
                        <a:t>Cheese Whirl with *</a:t>
                      </a:r>
                      <a:r>
                        <a:rPr lang="en-GB" sz="750" dirty="0">
                          <a:solidFill>
                            <a:prstClr val="black"/>
                          </a:solidFill>
                          <a:highlight>
                            <a:srgbClr val="FFD3CC"/>
                          </a:highlight>
                          <a:latin typeface="Century Gothic"/>
                        </a:rPr>
                        <a:t>Rice </a:t>
                      </a:r>
                      <a:r>
                        <a:rPr lang="en-GB" sz="750" dirty="0">
                          <a:solidFill>
                            <a:prstClr val="black"/>
                          </a:solidFill>
                          <a:latin typeface="Century Gothic"/>
                        </a:rPr>
                        <a:t>and Salads</a:t>
                      </a:r>
                      <a:endParaRPr lang="en-GB" sz="7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BBQ Quorn with Chips 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3478533"/>
                  </a:ext>
                </a:extLst>
              </a:tr>
              <a:tr h="1492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96175"/>
                  </a:ext>
                </a:extLst>
              </a:tr>
              <a:tr h="3150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Freshly Chopped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Fruit Salad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 panose="020B0502020202020204" pitchFamily="34" charset="0"/>
                        </a:rPr>
                        <a:t>Apple Crumble with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 panose="020B0502020202020204" pitchFamily="34" charset="0"/>
                        </a:rPr>
                        <a:t>Ice Cream</a:t>
                      </a:r>
                      <a:endParaRPr lang="en-GB" sz="750" b="1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algn="ctr"/>
                      <a:endParaRPr lang="en-GB" sz="75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latin typeface="Century Gothic" panose="020B0502020202020204" pitchFamily="34" charset="0"/>
                        </a:rPr>
                        <a:t>NEW</a:t>
                      </a:r>
                      <a:r>
                        <a:rPr lang="en-GB" sz="750" b="0" dirty="0">
                          <a:latin typeface="Century Gothic" panose="020B0502020202020204" pitchFamily="34" charset="0"/>
                        </a:rPr>
                        <a:t> Berry Mousse</a:t>
                      </a:r>
                      <a:endParaRPr lang="en-GB" sz="75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75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Iced Vanilla Sponge</a:t>
                      </a:r>
                    </a:p>
                    <a:p>
                      <a:pPr algn="ctr"/>
                      <a:endParaRPr lang="en-GB" sz="750" dirty="0">
                        <a:highlight>
                          <a:srgbClr val="00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Vanilla Shortbread</a:t>
                      </a:r>
                    </a:p>
                    <a:p>
                      <a:pPr algn="ctr"/>
                      <a:endParaRPr lang="en-GB" sz="750" dirty="0">
                        <a:highlight>
                          <a:srgbClr val="54BCEB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29E33D7-3F3C-9A80-3D40-A79924EB47DF}"/>
              </a:ext>
            </a:extLst>
          </p:cNvPr>
          <p:cNvSpPr txBox="1"/>
          <p:nvPr/>
        </p:nvSpPr>
        <p:spPr>
          <a:xfrm>
            <a:off x="1513094" y="511140"/>
            <a:ext cx="9806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pic>
        <p:nvPicPr>
          <p:cNvPr id="138" name="Picture 137" descr="A close up of a logo&#10;&#10;Description automatically generated">
            <a:extLst>
              <a:ext uri="{FF2B5EF4-FFF2-40B4-BE49-F238E27FC236}">
                <a16:creationId xmlns:a16="http://schemas.microsoft.com/office/drawing/2014/main" id="{BB604168-0EB1-A193-94B2-2B781889A5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520" y="5440959"/>
            <a:ext cx="171798" cy="170477"/>
          </a:xfrm>
          <a:prstGeom prst="rect">
            <a:avLst/>
          </a:prstGeom>
        </p:spPr>
      </p:pic>
      <p:pic>
        <p:nvPicPr>
          <p:cNvPr id="144" name="Picture 143" descr="A picture containing object&#10;&#10;Description automatically generated">
            <a:extLst>
              <a:ext uri="{FF2B5EF4-FFF2-40B4-BE49-F238E27FC236}">
                <a16:creationId xmlns:a16="http://schemas.microsoft.com/office/drawing/2014/main" id="{CC44F27A-86BF-E37C-4CEC-277C68E546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063200" y="5462476"/>
            <a:ext cx="247427" cy="151432"/>
          </a:xfrm>
          <a:prstGeom prst="rect">
            <a:avLst/>
          </a:prstGeom>
        </p:spPr>
      </p:pic>
      <p:pic>
        <p:nvPicPr>
          <p:cNvPr id="170" name="Picture 169" descr="A picture containing shape&#10;&#10;Description automatically generated">
            <a:extLst>
              <a:ext uri="{FF2B5EF4-FFF2-40B4-BE49-F238E27FC236}">
                <a16:creationId xmlns:a16="http://schemas.microsoft.com/office/drawing/2014/main" id="{D121523B-C818-55F0-49EF-4282AD210D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292" y="5440500"/>
            <a:ext cx="231314" cy="200055"/>
          </a:xfrm>
          <a:prstGeom prst="rect">
            <a:avLst/>
          </a:prstGeom>
        </p:spPr>
      </p:pic>
      <p:pic>
        <p:nvPicPr>
          <p:cNvPr id="171" name="Picture 170" descr="A close up of a logo&#10;&#10;Description automatically generated">
            <a:extLst>
              <a:ext uri="{FF2B5EF4-FFF2-40B4-BE49-F238E27FC236}">
                <a16:creationId xmlns:a16="http://schemas.microsoft.com/office/drawing/2014/main" id="{5DF0CB6D-980E-5B38-4A15-8CD7012E52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393" y="5427737"/>
            <a:ext cx="200695" cy="207749"/>
          </a:xfrm>
          <a:prstGeom prst="rect">
            <a:avLst/>
          </a:prstGeom>
        </p:spPr>
      </p:pic>
      <p:sp>
        <p:nvSpPr>
          <p:cNvPr id="176" name="TextBox 175">
            <a:extLst>
              <a:ext uri="{FF2B5EF4-FFF2-40B4-BE49-F238E27FC236}">
                <a16:creationId xmlns:a16="http://schemas.microsoft.com/office/drawing/2014/main" id="{1396E1CD-30B2-707C-B627-7DDAAC984672}"/>
              </a:ext>
            </a:extLst>
          </p:cNvPr>
          <p:cNvSpPr txBox="1"/>
          <p:nvPr/>
        </p:nvSpPr>
        <p:spPr>
          <a:xfrm>
            <a:off x="299447" y="5711016"/>
            <a:ext cx="6371276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Available Daily: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Freshly cooked jacket potatoes with a choice of fillings </a:t>
            </a:r>
            <a:r>
              <a:rPr kumimoji="0" lang="en-GB" sz="75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Bread freshly baked on site daily-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Daily salad selection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E048DBF-52F1-AB5F-61BF-07ADA0CF345C}"/>
              </a:ext>
            </a:extLst>
          </p:cNvPr>
          <p:cNvSpPr txBox="1"/>
          <p:nvPr/>
        </p:nvSpPr>
        <p:spPr>
          <a:xfrm>
            <a:off x="4184711" y="5445811"/>
            <a:ext cx="72812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Vegan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B5FFB191-809E-18C5-9E9C-52059BB46781}"/>
              </a:ext>
            </a:extLst>
          </p:cNvPr>
          <p:cNvSpPr txBox="1"/>
          <p:nvPr/>
        </p:nvSpPr>
        <p:spPr>
          <a:xfrm>
            <a:off x="5093028" y="5453017"/>
            <a:ext cx="110309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Chef’s Special 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715045AB-C6A9-43A3-3105-3117674A19CE}"/>
              </a:ext>
            </a:extLst>
          </p:cNvPr>
          <p:cNvSpPr txBox="1"/>
          <p:nvPr/>
        </p:nvSpPr>
        <p:spPr>
          <a:xfrm>
            <a:off x="3199248" y="5450745"/>
            <a:ext cx="85714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Wholemeal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194B97D0-D08E-5768-E8AF-48EAAD389C1B}"/>
              </a:ext>
            </a:extLst>
          </p:cNvPr>
          <p:cNvSpPr txBox="1"/>
          <p:nvPr/>
        </p:nvSpPr>
        <p:spPr>
          <a:xfrm>
            <a:off x="1923298" y="5450745"/>
            <a:ext cx="120698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Added </a:t>
            </a:r>
            <a:r>
              <a:rPr lang="en-GB" sz="700" dirty="0">
                <a:solidFill>
                  <a:prstClr val="black"/>
                </a:solidFill>
                <a:latin typeface="Century Gothic" panose="020B0502020202020204" pitchFamily="34" charset="0"/>
              </a:rPr>
              <a:t>Pl</a:t>
            </a: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ant </a:t>
            </a:r>
            <a:r>
              <a:rPr lang="en-GB" sz="700" dirty="0">
                <a:solidFill>
                  <a:prstClr val="black"/>
                </a:solidFill>
                <a:latin typeface="Century Gothic" panose="020B0502020202020204" pitchFamily="34" charset="0"/>
              </a:rPr>
              <a:t>P</a:t>
            </a:r>
            <a:r>
              <a:rPr kumimoji="0" lang="en-GB" sz="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ower</a:t>
            </a:r>
            <a:endParaRPr kumimoji="0" lang="en-GB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BE19BF-9C5C-A16A-0E11-0F63DAA8DF57}"/>
              </a:ext>
            </a:extLst>
          </p:cNvPr>
          <p:cNvSpPr txBox="1"/>
          <p:nvPr/>
        </p:nvSpPr>
        <p:spPr>
          <a:xfrm>
            <a:off x="299447" y="75762"/>
            <a:ext cx="13612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bg1"/>
                </a:solidFill>
                <a:latin typeface="Century Gothic"/>
              </a:rPr>
              <a:t>Spring Summer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bg1"/>
                </a:solidFill>
                <a:latin typeface="Century Gothic"/>
              </a:rPr>
              <a:t>2024 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Century Gothic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0D2B24C-7DE0-5EE9-2F6C-0D77CDFE30ED}"/>
              </a:ext>
            </a:extLst>
          </p:cNvPr>
          <p:cNvSpPr txBox="1"/>
          <p:nvPr/>
        </p:nvSpPr>
        <p:spPr>
          <a:xfrm>
            <a:off x="417751" y="804045"/>
            <a:ext cx="980694" cy="15619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chemeClr val="bg1"/>
                </a:solidFill>
                <a:latin typeface="Century Gothic"/>
              </a:rPr>
              <a:t>15/04/2024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06/05/2024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03/06/2024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chemeClr val="bg1"/>
                </a:solidFill>
                <a:latin typeface="Century Gothic"/>
              </a:rPr>
              <a:t>24/06/2024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15/07/2024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chemeClr val="bg1"/>
                </a:solidFill>
                <a:latin typeface="Century Gothic"/>
              </a:rPr>
              <a:t>09/09/2024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30/09/2024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784376D-6DB0-4021-3868-87CC21886E1E}"/>
              </a:ext>
            </a:extLst>
          </p:cNvPr>
          <p:cNvSpPr txBox="1"/>
          <p:nvPr/>
        </p:nvSpPr>
        <p:spPr>
          <a:xfrm>
            <a:off x="426192" y="2454519"/>
            <a:ext cx="980694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chemeClr val="bg1"/>
                </a:solidFill>
                <a:latin typeface="Century Gothic"/>
              </a:rPr>
              <a:t>22/04/2024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13/05/2024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chemeClr val="bg1"/>
                </a:solidFill>
                <a:latin typeface="Century Gothic"/>
              </a:rPr>
              <a:t>10/06/2024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01/07/2024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chemeClr val="bg1"/>
                </a:solidFill>
                <a:latin typeface="Century Gothic"/>
              </a:rPr>
              <a:t>22/07/2024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16/09/2024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chemeClr val="bg1"/>
                </a:solidFill>
                <a:latin typeface="Century Gothic"/>
              </a:rPr>
              <a:t>07/10/2024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76EC76D-B134-1125-35CC-D1633740FA73}"/>
              </a:ext>
            </a:extLst>
          </p:cNvPr>
          <p:cNvSpPr txBox="1"/>
          <p:nvPr/>
        </p:nvSpPr>
        <p:spPr>
          <a:xfrm>
            <a:off x="422531" y="4114403"/>
            <a:ext cx="980694" cy="1392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chemeClr val="bg1"/>
                </a:solidFill>
                <a:latin typeface="Century Gothic"/>
              </a:rPr>
              <a:t>29/04/2024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20/05/2024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chemeClr val="bg1"/>
                </a:solidFill>
                <a:latin typeface="Century Gothic"/>
              </a:rPr>
              <a:t>17/06/2024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08/07/2024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chemeClr val="bg1"/>
                </a:solidFill>
                <a:latin typeface="Century Gothic"/>
              </a:rPr>
              <a:t>02/09/2024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23/09/2024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chemeClr val="bg1"/>
                </a:solidFill>
                <a:latin typeface="Century Gothic"/>
              </a:rPr>
              <a:t>14/10/2024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aphicFrame>
        <p:nvGraphicFramePr>
          <p:cNvPr id="3" name="Table 107">
            <a:extLst>
              <a:ext uri="{FF2B5EF4-FFF2-40B4-BE49-F238E27FC236}">
                <a16:creationId xmlns:a16="http://schemas.microsoft.com/office/drawing/2014/main" id="{F3D7B340-B940-FCF6-32EB-7529ADACE3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372440"/>
              </p:ext>
            </p:extLst>
          </p:nvPr>
        </p:nvGraphicFramePr>
        <p:xfrm>
          <a:off x="2498306" y="2217349"/>
          <a:ext cx="7024778" cy="1539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382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594582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279656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599374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280784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475875"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      Pasta Kitchen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      Tomato Pasta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or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Carbonara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Pasta with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Toppings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Burger with Potato Wedges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&amp; Tomato Sauce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Roast Chicken, 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Stuffing,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 Roast Potatoes, &amp; Gravy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Beef Lasagne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with Garlic Bread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Fishfingers or Salmon Fishfingers with Chips &amp; Tomato Sauce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Vegan Burger with Potato Wedges &amp; Tomato Sauce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 panose="020B0502020202020204" pitchFamily="34" charset="0"/>
                        </a:rPr>
                        <a:t>Vegetable Wellington, Stuffing, Roast Potatoes &amp; Gravy</a:t>
                      </a:r>
                      <a:endParaRPr lang="en-US" sz="750" b="1" i="0" u="none" strike="noStrike" noProof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Vegetable Curry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Rice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entury Gothic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NEW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Vegan Sausage Roll with Chips &amp; Tomato Sauce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3478533"/>
                  </a:ext>
                </a:extLst>
              </a:tr>
              <a:tr h="2179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50" dirty="0">
                          <a:latin typeface="Century Gothic"/>
                        </a:rPr>
                        <a:t>Vegetables of the Day</a:t>
                      </a:r>
                      <a:endParaRPr lang="en-GB" sz="750" b="1" dirty="0">
                        <a:latin typeface="Century Gothic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96175"/>
                  </a:ext>
                </a:extLst>
              </a:tr>
              <a:tr h="4109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NEW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Chocolate Brownie</a:t>
                      </a:r>
                      <a:endParaRPr lang="en-GB" sz="750" b="0" dirty="0">
                        <a:latin typeface="Century Gothic"/>
                      </a:endParaRPr>
                    </a:p>
                    <a:p>
                      <a:pPr algn="ctr"/>
                      <a:endParaRPr lang="en-GB" sz="750" b="0" dirty="0"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latin typeface="Century Gothic"/>
                        </a:rPr>
                        <a:t>NEW </a:t>
                      </a:r>
                      <a:r>
                        <a:rPr lang="en-GB" sz="750" b="0" dirty="0">
                          <a:latin typeface="Century Gothic"/>
                        </a:rPr>
                        <a:t>Iced Biscuit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Fruit Medley</a:t>
                      </a:r>
                      <a:endParaRPr lang="en-GB" sz="75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Jelly with Mandarins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Oaty Cookie</a:t>
                      </a:r>
                      <a:endParaRPr kumimoji="0" lang="en-GB" sz="75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graphicFrame>
        <p:nvGraphicFramePr>
          <p:cNvPr id="35" name="Table 107">
            <a:extLst>
              <a:ext uri="{FF2B5EF4-FFF2-40B4-BE49-F238E27FC236}">
                <a16:creationId xmlns:a16="http://schemas.microsoft.com/office/drawing/2014/main" id="{B4EF5B37-74E9-65EC-1C4E-D4CFFBE159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986773"/>
              </p:ext>
            </p:extLst>
          </p:nvPr>
        </p:nvGraphicFramePr>
        <p:xfrm>
          <a:off x="2459584" y="3796121"/>
          <a:ext cx="7130644" cy="16233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129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482011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298941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497434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426129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NEW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All-Day Vegetarian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Breakfast 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50" b="1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50" b="1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50" b="1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Chicken Paella with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Patatas Bravas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1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Veggie Meatballs with Patatas Bravas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Roast Chicken, 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Stuffing,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 Roast Potatoes, &amp; Gravy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NEW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Chicken Fajitas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with Rice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Fishfingers with Chips &amp; Tomato Sauce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4036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Vegan Chilli with Rice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Veggie Meatballs with Patatas Bravas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Parsnip &amp; Sweet Potato Loaf with New Potatoes </a:t>
                      </a:r>
                      <a:r>
                        <a:rPr lang="en-US" sz="750" b="0" i="1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or</a:t>
                      </a: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 Mashed Potatoes &amp; Gravy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dirty="0">
                        <a:latin typeface="Century Gothic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latin typeface="Century Gothic"/>
                        </a:rPr>
                        <a:t>Macaroni Cheese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50" b="0" i="0" u="none" strike="noStrike" noProof="0" dirty="0">
                        <a:solidFill>
                          <a:schemeClr val="tx1"/>
                        </a:solidFill>
                        <a:highlight>
                          <a:srgbClr val="FFD3CC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i="0" u="none" strike="noStrike" noProof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i="0" u="none" strike="noStrike" noProof="0">
                          <a:solidFill>
                            <a:schemeClr val="tx1"/>
                          </a:solidFill>
                          <a:latin typeface="Century Gothic"/>
                        </a:rPr>
                        <a:t>Cheese </a:t>
                      </a: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&amp; Bean Pasty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with Chips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3478533"/>
                  </a:ext>
                </a:extLst>
              </a:tr>
              <a:tr h="2974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50" dirty="0">
                          <a:latin typeface="Century Gothic"/>
                        </a:rPr>
                        <a:t>Vegetables of the Day</a:t>
                      </a:r>
                      <a:endParaRPr lang="en-GB" sz="750" b="1" dirty="0">
                        <a:latin typeface="Century Gothic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96175"/>
                  </a:ext>
                </a:extLst>
              </a:tr>
              <a:tr h="1912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latin typeface="Century Gothic"/>
                        </a:rPr>
                        <a:t>Fruit with Ice Cream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Syrup Snap Biscuit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1" dirty="0"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Fruit Platter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Chocolate Shortbread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Summer Lemon Cake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F74E61BB-DE14-C023-FD90-2515DE616512}"/>
              </a:ext>
            </a:extLst>
          </p:cNvPr>
          <p:cNvSpPr txBox="1"/>
          <p:nvPr/>
        </p:nvSpPr>
        <p:spPr>
          <a:xfrm>
            <a:off x="1527089" y="2151445"/>
            <a:ext cx="9806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39926EA-E518-36F8-4CF9-D08EBC08FA07}"/>
              </a:ext>
            </a:extLst>
          </p:cNvPr>
          <p:cNvSpPr txBox="1"/>
          <p:nvPr/>
        </p:nvSpPr>
        <p:spPr>
          <a:xfrm>
            <a:off x="1527089" y="3785701"/>
            <a:ext cx="9806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B89017A0-0A7A-6C26-ED4F-F2A41EC560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527" y="2301815"/>
            <a:ext cx="200695" cy="207749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C393CE70-8C28-C60C-7541-37FAD40449A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169" y="741473"/>
            <a:ext cx="200695" cy="207749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EC7708D-4D29-6E31-34C0-26771DF3FF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526" y="3850127"/>
            <a:ext cx="200695" cy="207749"/>
          </a:xfrm>
          <a:prstGeom prst="rect">
            <a:avLst/>
          </a:prstGeom>
        </p:spPr>
      </p:pic>
      <p:pic>
        <p:nvPicPr>
          <p:cNvPr id="23" name="Picture 22" descr="A picture containing object&#10;&#10;Description automatically generated">
            <a:extLst>
              <a:ext uri="{FF2B5EF4-FFF2-40B4-BE49-F238E27FC236}">
                <a16:creationId xmlns:a16="http://schemas.microsoft.com/office/drawing/2014/main" id="{C0F26CD6-6B8D-B13A-1C95-BE8C728ADF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991251" y="2979706"/>
            <a:ext cx="247427" cy="151432"/>
          </a:xfrm>
          <a:prstGeom prst="rect">
            <a:avLst/>
          </a:prstGeom>
        </p:spPr>
      </p:pic>
      <p:pic>
        <p:nvPicPr>
          <p:cNvPr id="24" name="Picture 23" descr="A picture containing object&#10;&#10;Description automatically generated">
            <a:extLst>
              <a:ext uri="{FF2B5EF4-FFF2-40B4-BE49-F238E27FC236}">
                <a16:creationId xmlns:a16="http://schemas.microsoft.com/office/drawing/2014/main" id="{BB2B8051-67FF-4A1D-03E8-5D592D6AFC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233476" y="2979706"/>
            <a:ext cx="247427" cy="151432"/>
          </a:xfrm>
          <a:prstGeom prst="rect">
            <a:avLst/>
          </a:prstGeom>
        </p:spPr>
      </p:pic>
      <p:pic>
        <p:nvPicPr>
          <p:cNvPr id="25" name="Picture 24" descr="A picture containing object&#10;&#10;Description automatically generated">
            <a:extLst>
              <a:ext uri="{FF2B5EF4-FFF2-40B4-BE49-F238E27FC236}">
                <a16:creationId xmlns:a16="http://schemas.microsoft.com/office/drawing/2014/main" id="{16493AC9-5406-6573-98DB-3D13774AF2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7824987" y="2804813"/>
            <a:ext cx="247427" cy="151432"/>
          </a:xfrm>
          <a:prstGeom prst="rect">
            <a:avLst/>
          </a:prstGeom>
        </p:spPr>
      </p:pic>
      <p:pic>
        <p:nvPicPr>
          <p:cNvPr id="26" name="Picture 25" descr="A picture containing object&#10;&#10;Description automatically generated">
            <a:extLst>
              <a:ext uri="{FF2B5EF4-FFF2-40B4-BE49-F238E27FC236}">
                <a16:creationId xmlns:a16="http://schemas.microsoft.com/office/drawing/2014/main" id="{CB94044C-9C72-3609-3B02-93B5F36913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312707" y="2971779"/>
            <a:ext cx="247427" cy="151432"/>
          </a:xfrm>
          <a:prstGeom prst="rect">
            <a:avLst/>
          </a:prstGeom>
        </p:spPr>
      </p:pic>
      <p:pic>
        <p:nvPicPr>
          <p:cNvPr id="27" name="Picture 26" descr="A picture containing object&#10;&#10;Description automatically generated">
            <a:extLst>
              <a:ext uri="{FF2B5EF4-FFF2-40B4-BE49-F238E27FC236}">
                <a16:creationId xmlns:a16="http://schemas.microsoft.com/office/drawing/2014/main" id="{FC6EAC2C-B4DF-FD1C-F1E2-59C4719856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3550089" y="2979705"/>
            <a:ext cx="247427" cy="151432"/>
          </a:xfrm>
          <a:prstGeom prst="rect">
            <a:avLst/>
          </a:prstGeom>
        </p:spPr>
      </p:pic>
      <p:pic>
        <p:nvPicPr>
          <p:cNvPr id="28" name="Picture 27" descr="A picture containing object&#10;&#10;Description automatically generated">
            <a:extLst>
              <a:ext uri="{FF2B5EF4-FFF2-40B4-BE49-F238E27FC236}">
                <a16:creationId xmlns:a16="http://schemas.microsoft.com/office/drawing/2014/main" id="{5A3BBE1F-35A4-86D1-A22B-EF5396F835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957252" y="1232920"/>
            <a:ext cx="247427" cy="151432"/>
          </a:xfrm>
          <a:prstGeom prst="rect">
            <a:avLst/>
          </a:prstGeom>
        </p:spPr>
      </p:pic>
      <p:pic>
        <p:nvPicPr>
          <p:cNvPr id="30" name="Picture 29" descr="A picture containing object&#10;&#10;Description automatically generated">
            <a:extLst>
              <a:ext uri="{FF2B5EF4-FFF2-40B4-BE49-F238E27FC236}">
                <a16:creationId xmlns:a16="http://schemas.microsoft.com/office/drawing/2014/main" id="{EEDA0204-0703-94CE-3A33-46505545A0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339919" y="1384995"/>
            <a:ext cx="247427" cy="151432"/>
          </a:xfrm>
          <a:prstGeom prst="rect">
            <a:avLst/>
          </a:prstGeom>
        </p:spPr>
      </p:pic>
      <p:pic>
        <p:nvPicPr>
          <p:cNvPr id="31" name="Picture 30" descr="A picture containing object&#10;&#10;Description automatically generated">
            <a:extLst>
              <a:ext uri="{FF2B5EF4-FFF2-40B4-BE49-F238E27FC236}">
                <a16:creationId xmlns:a16="http://schemas.microsoft.com/office/drawing/2014/main" id="{67390B53-0E46-C4ED-2554-9E7B9C5AFC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999054" y="4655111"/>
            <a:ext cx="247427" cy="151432"/>
          </a:xfrm>
          <a:prstGeom prst="rect">
            <a:avLst/>
          </a:prstGeom>
        </p:spPr>
      </p:pic>
      <p:pic>
        <p:nvPicPr>
          <p:cNvPr id="32" name="Picture 31" descr="A picture containing object&#10;&#10;Description automatically generated">
            <a:extLst>
              <a:ext uri="{FF2B5EF4-FFF2-40B4-BE49-F238E27FC236}">
                <a16:creationId xmlns:a16="http://schemas.microsoft.com/office/drawing/2014/main" id="{512E00F4-1E92-2484-360A-463A90C753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210442" y="4647858"/>
            <a:ext cx="247427" cy="151432"/>
          </a:xfrm>
          <a:prstGeom prst="rect">
            <a:avLst/>
          </a:prstGeom>
        </p:spPr>
      </p:pic>
      <p:pic>
        <p:nvPicPr>
          <p:cNvPr id="33" name="Picture 32" descr="A picture containing object&#10;&#10;Description automatically generated">
            <a:extLst>
              <a:ext uri="{FF2B5EF4-FFF2-40B4-BE49-F238E27FC236}">
                <a16:creationId xmlns:a16="http://schemas.microsoft.com/office/drawing/2014/main" id="{963CC146-33EC-B93B-9CF0-138C64C163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3535693" y="4450697"/>
            <a:ext cx="247427" cy="151432"/>
          </a:xfrm>
          <a:prstGeom prst="rect">
            <a:avLst/>
          </a:prstGeom>
        </p:spPr>
      </p:pic>
      <p:pic>
        <p:nvPicPr>
          <p:cNvPr id="34" name="Picture 33" descr="A close up of a logo&#10;&#10;Description automatically generated">
            <a:extLst>
              <a:ext uri="{FF2B5EF4-FFF2-40B4-BE49-F238E27FC236}">
                <a16:creationId xmlns:a16="http://schemas.microsoft.com/office/drawing/2014/main" id="{CF6DFC2E-414A-E04E-14D9-7CF83D93A7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820" y="1276767"/>
            <a:ext cx="171798" cy="170477"/>
          </a:xfrm>
          <a:prstGeom prst="rect">
            <a:avLst/>
          </a:prstGeom>
        </p:spPr>
      </p:pic>
      <p:pic>
        <p:nvPicPr>
          <p:cNvPr id="40" name="Picture 39" descr="A close up of a logo&#10;&#10;Description automatically generated">
            <a:extLst>
              <a:ext uri="{FF2B5EF4-FFF2-40B4-BE49-F238E27FC236}">
                <a16:creationId xmlns:a16="http://schemas.microsoft.com/office/drawing/2014/main" id="{A08545DB-D8B4-BDBB-A7B1-90456A1D09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966" y="1894482"/>
            <a:ext cx="171798" cy="170477"/>
          </a:xfrm>
          <a:prstGeom prst="rect">
            <a:avLst/>
          </a:prstGeom>
        </p:spPr>
      </p:pic>
      <p:pic>
        <p:nvPicPr>
          <p:cNvPr id="41" name="Picture 40" descr="A close up of a logo&#10;&#10;Description automatically generated">
            <a:extLst>
              <a:ext uri="{FF2B5EF4-FFF2-40B4-BE49-F238E27FC236}">
                <a16:creationId xmlns:a16="http://schemas.microsoft.com/office/drawing/2014/main" id="{60A80F50-BB01-215B-5E90-4DF1D2CEA8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198" y="4012988"/>
            <a:ext cx="171798" cy="170477"/>
          </a:xfrm>
          <a:prstGeom prst="rect">
            <a:avLst/>
          </a:prstGeom>
        </p:spPr>
      </p:pic>
      <p:pic>
        <p:nvPicPr>
          <p:cNvPr id="43" name="Picture 42" descr="A close up of a logo&#10;&#10;Description automatically generated">
            <a:extLst>
              <a:ext uri="{FF2B5EF4-FFF2-40B4-BE49-F238E27FC236}">
                <a16:creationId xmlns:a16="http://schemas.microsoft.com/office/drawing/2014/main" id="{F7E5817A-4E52-A98F-5361-6A87BDEDA9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597" y="2902674"/>
            <a:ext cx="171798" cy="170477"/>
          </a:xfrm>
          <a:prstGeom prst="rect">
            <a:avLst/>
          </a:prstGeom>
        </p:spPr>
      </p:pic>
      <p:pic>
        <p:nvPicPr>
          <p:cNvPr id="44" name="Picture 43" descr="A close up of a logo&#10;&#10;Description automatically generated">
            <a:extLst>
              <a:ext uri="{FF2B5EF4-FFF2-40B4-BE49-F238E27FC236}">
                <a16:creationId xmlns:a16="http://schemas.microsoft.com/office/drawing/2014/main" id="{8AE4FC35-342E-A85B-58DF-B0666C03E0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579" y="838165"/>
            <a:ext cx="171798" cy="170477"/>
          </a:xfrm>
          <a:prstGeom prst="rect">
            <a:avLst/>
          </a:prstGeom>
        </p:spPr>
      </p:pic>
      <p:pic>
        <p:nvPicPr>
          <p:cNvPr id="45" name="Picture 44" descr="A close up of a logo&#10;&#10;Description automatically generated">
            <a:extLst>
              <a:ext uri="{FF2B5EF4-FFF2-40B4-BE49-F238E27FC236}">
                <a16:creationId xmlns:a16="http://schemas.microsoft.com/office/drawing/2014/main" id="{C985E992-44F5-22BE-B6B4-4319751996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618" y="3395024"/>
            <a:ext cx="171798" cy="170477"/>
          </a:xfrm>
          <a:prstGeom prst="rect">
            <a:avLst/>
          </a:prstGeom>
        </p:spPr>
      </p:pic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0138658F-AA40-1561-409A-B67558BE73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483" y="4433516"/>
            <a:ext cx="171798" cy="170477"/>
          </a:xfrm>
          <a:prstGeom prst="rect">
            <a:avLst/>
          </a:prstGeom>
        </p:spPr>
      </p:pic>
      <p:pic>
        <p:nvPicPr>
          <p:cNvPr id="5" name="Picture 4" descr="A logo with a fork and spoon&#10;&#10;Description automatically generated with low confidence">
            <a:extLst>
              <a:ext uri="{FF2B5EF4-FFF2-40B4-BE49-F238E27FC236}">
                <a16:creationId xmlns:a16="http://schemas.microsoft.com/office/drawing/2014/main" id="{0E645463-2AC9-6964-6251-E6BA46DB4C8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869" y="2428954"/>
            <a:ext cx="685959" cy="685959"/>
          </a:xfrm>
          <a:prstGeom prst="rect">
            <a:avLst/>
          </a:prstGeom>
        </p:spPr>
      </p:pic>
      <p:pic>
        <p:nvPicPr>
          <p:cNvPr id="6" name="Picture 5" descr="A picture containing object&#10;&#10;Description automatically generated">
            <a:extLst>
              <a:ext uri="{FF2B5EF4-FFF2-40B4-BE49-F238E27FC236}">
                <a16:creationId xmlns:a16="http://schemas.microsoft.com/office/drawing/2014/main" id="{D1BD9A50-D2E3-BFC2-36A3-44DD870F73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3545383" y="1901798"/>
            <a:ext cx="247427" cy="151432"/>
          </a:xfrm>
          <a:prstGeom prst="rect">
            <a:avLst/>
          </a:prstGeom>
        </p:spPr>
      </p:pic>
      <p:pic>
        <p:nvPicPr>
          <p:cNvPr id="7" name="Picture 6" descr="A picture containing object&#10;&#10;Description automatically generated">
            <a:extLst>
              <a:ext uri="{FF2B5EF4-FFF2-40B4-BE49-F238E27FC236}">
                <a16:creationId xmlns:a16="http://schemas.microsoft.com/office/drawing/2014/main" id="{ABDFF177-5248-FAEF-F2FC-7FC7E07790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312706" y="1877083"/>
            <a:ext cx="247427" cy="1514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3381A7B-CAF6-1F12-C99F-7E259B91D5B6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09424" y="3601316"/>
            <a:ext cx="1066477" cy="577758"/>
          </a:xfrm>
          <a:prstGeom prst="rect">
            <a:avLst/>
          </a:prstGeom>
        </p:spPr>
      </p:pic>
      <p:pic>
        <p:nvPicPr>
          <p:cNvPr id="15" name="Picture 14" descr="A blue and white flag with black letters&#10;&#10;Description automatically generated">
            <a:extLst>
              <a:ext uri="{FF2B5EF4-FFF2-40B4-BE49-F238E27FC236}">
                <a16:creationId xmlns:a16="http://schemas.microsoft.com/office/drawing/2014/main" id="{186965D6-B703-C66E-9671-C7D72B2314E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121" y="553269"/>
            <a:ext cx="538916" cy="351078"/>
          </a:xfrm>
          <a:prstGeom prst="rect">
            <a:avLst/>
          </a:prstGeom>
        </p:spPr>
      </p:pic>
      <p:pic>
        <p:nvPicPr>
          <p:cNvPr id="21" name="Picture 20" descr="A picture containing object&#10;&#10;Description automatically generated">
            <a:extLst>
              <a:ext uri="{FF2B5EF4-FFF2-40B4-BE49-F238E27FC236}">
                <a16:creationId xmlns:a16="http://schemas.microsoft.com/office/drawing/2014/main" id="{48AE2652-6618-E91F-3E00-AC6AF3EDF5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287426" y="3450360"/>
            <a:ext cx="247427" cy="151432"/>
          </a:xfrm>
          <a:prstGeom prst="rect">
            <a:avLst/>
          </a:prstGeom>
        </p:spPr>
      </p:pic>
      <p:pic>
        <p:nvPicPr>
          <p:cNvPr id="29" name="Picture 28" descr="A picture containing object&#10;&#10;Description automatically generated">
            <a:extLst>
              <a:ext uri="{FF2B5EF4-FFF2-40B4-BE49-F238E27FC236}">
                <a16:creationId xmlns:a16="http://schemas.microsoft.com/office/drawing/2014/main" id="{5B62A2EC-6CA7-238C-F835-5FA0AD2891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7783711" y="3544287"/>
            <a:ext cx="247427" cy="124366"/>
          </a:xfrm>
          <a:prstGeom prst="rect">
            <a:avLst/>
          </a:prstGeom>
        </p:spPr>
      </p:pic>
      <p:pic>
        <p:nvPicPr>
          <p:cNvPr id="36" name="Picture 35" descr="A picture containing object&#10;&#10;Description automatically generated">
            <a:extLst>
              <a:ext uri="{FF2B5EF4-FFF2-40B4-BE49-F238E27FC236}">
                <a16:creationId xmlns:a16="http://schemas.microsoft.com/office/drawing/2014/main" id="{32D902BE-8696-86B8-47D1-5D4FF2309C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055505" y="3543902"/>
            <a:ext cx="247427" cy="124366"/>
          </a:xfrm>
          <a:prstGeom prst="rect">
            <a:avLst/>
          </a:prstGeom>
        </p:spPr>
      </p:pic>
      <p:pic>
        <p:nvPicPr>
          <p:cNvPr id="46" name="Picture 45" descr="A picture containing object&#10;&#10;Description automatically generated">
            <a:extLst>
              <a:ext uri="{FF2B5EF4-FFF2-40B4-BE49-F238E27FC236}">
                <a16:creationId xmlns:a16="http://schemas.microsoft.com/office/drawing/2014/main" id="{0119A2A1-4BAC-1987-1E4C-4A7F0879DF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7933011" y="5183429"/>
            <a:ext cx="247427" cy="124366"/>
          </a:xfrm>
          <a:prstGeom prst="rect">
            <a:avLst/>
          </a:prstGeom>
        </p:spPr>
      </p:pic>
      <p:pic>
        <p:nvPicPr>
          <p:cNvPr id="47" name="Picture 46" descr="A picture containing object&#10;&#10;Description automatically generated">
            <a:extLst>
              <a:ext uri="{FF2B5EF4-FFF2-40B4-BE49-F238E27FC236}">
                <a16:creationId xmlns:a16="http://schemas.microsoft.com/office/drawing/2014/main" id="{058AB9FA-ABC3-2D61-8C62-069E1C1BBD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5052187" y="5171571"/>
            <a:ext cx="247427" cy="124366"/>
          </a:xfrm>
          <a:prstGeom prst="rect">
            <a:avLst/>
          </a:prstGeom>
        </p:spPr>
      </p:pic>
      <p:pic>
        <p:nvPicPr>
          <p:cNvPr id="48" name="Picture 47" descr="A picture containing object&#10;&#10;Description automatically generated">
            <a:extLst>
              <a:ext uri="{FF2B5EF4-FFF2-40B4-BE49-F238E27FC236}">
                <a16:creationId xmlns:a16="http://schemas.microsoft.com/office/drawing/2014/main" id="{0639A69D-AC11-E2CD-1920-F0DF83CA70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309725" y="5144476"/>
            <a:ext cx="247427" cy="124366"/>
          </a:xfrm>
          <a:prstGeom prst="rect">
            <a:avLst/>
          </a:prstGeom>
        </p:spPr>
      </p:pic>
      <p:pic>
        <p:nvPicPr>
          <p:cNvPr id="49" name="Picture 48" descr="A picture containing object&#10;&#10;Description automatically generated">
            <a:extLst>
              <a:ext uri="{FF2B5EF4-FFF2-40B4-BE49-F238E27FC236}">
                <a16:creationId xmlns:a16="http://schemas.microsoft.com/office/drawing/2014/main" id="{482D1A0C-AD9E-EF13-1DBF-370D8399BC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308445" y="1286288"/>
            <a:ext cx="247427" cy="15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526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orful weekly calendar with a cartoon landscape&#10;&#10;Description automatically generated with medium confidence">
            <a:extLst>
              <a:ext uri="{FF2B5EF4-FFF2-40B4-BE49-F238E27FC236}">
                <a16:creationId xmlns:a16="http://schemas.microsoft.com/office/drawing/2014/main" id="{22527296-3056-ED9D-AA81-BC0B653357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graphicFrame>
        <p:nvGraphicFramePr>
          <p:cNvPr id="107" name="Table 107">
            <a:extLst>
              <a:ext uri="{FF2B5EF4-FFF2-40B4-BE49-F238E27FC236}">
                <a16:creationId xmlns:a16="http://schemas.microsoft.com/office/drawing/2014/main" id="{F2750E4D-049E-9DD6-ED5E-F19CFB9B97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474603"/>
              </p:ext>
            </p:extLst>
          </p:nvPr>
        </p:nvGraphicFramePr>
        <p:xfrm>
          <a:off x="2471376" y="612390"/>
          <a:ext cx="7130644" cy="1636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129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482011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298941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497434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426129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3931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V250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Vegetable Stack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with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SD84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Rice</a:t>
                      </a:r>
                      <a:endParaRPr lang="en-GB" sz="800" dirty="0"/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FFD3CC"/>
                        </a:highlight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B48 SD125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 Penne Bolognaise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rgbClr val="FF0000"/>
                          </a:solidFill>
                          <a:latin typeface="Century Gothic"/>
                        </a:rPr>
                        <a:t>B4 Roast Beef, SD37, Yorkshire Pudding 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SD82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Roast Potatoes &amp;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SD18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Gravy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Yamas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GR1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Greek Chicken Pitta with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GR5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Rice,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GR3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Tzatziki &amp;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GR4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Salad</a:t>
                      </a:r>
                    </a:p>
                    <a:p>
                      <a:pPr algn="ctr"/>
                      <a:r>
                        <a:rPr lang="en-GB" sz="750" b="0" i="1" dirty="0">
                          <a:solidFill>
                            <a:prstClr val="black"/>
                          </a:solidFill>
                          <a:latin typeface="Century Gothic"/>
                        </a:rPr>
                        <a:t>or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prstClr val="black"/>
                          </a:solidFill>
                          <a:latin typeface="Century Gothic"/>
                        </a:rPr>
                        <a:t>GR2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 Cheese Whirl with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GR5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Rice,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GR3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Tzatziki &amp;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GR4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Salad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F6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Fishfingers with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SD5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Chips &amp;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SD14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Tomato Sauce</a:t>
                      </a:r>
                      <a:endParaRPr kumimoji="0" lang="en-GB" sz="7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4476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V231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Cheese &amp; Tomato Pizza with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SB9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Pasta Salad</a:t>
                      </a:r>
                      <a:endParaRPr kumimoji="0" lang="en-GB" sz="7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750" b="1" u="sng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V233 SD125</a:t>
                      </a: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Vegan Penne Bolognaise</a:t>
                      </a:r>
                      <a:endParaRPr lang="en-GB" sz="75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V238 </a:t>
                      </a: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Vegan Sausages,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SD82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 Roast Potatoes &amp;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SD118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Gravy</a:t>
                      </a:r>
                      <a:endParaRPr lang="en-US" sz="750" b="0" i="0" u="none" strike="noStrike" noProof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GB" sz="750" b="1" dirty="0">
                          <a:solidFill>
                            <a:prstClr val="black"/>
                          </a:solidFill>
                          <a:latin typeface="Century Gothic"/>
                        </a:rPr>
                        <a:t>or</a:t>
                      </a:r>
                    </a:p>
                    <a:p>
                      <a:pPr algn="ctr"/>
                      <a:r>
                        <a:rPr lang="en-GB" sz="750" dirty="0">
                          <a:solidFill>
                            <a:prstClr val="black"/>
                          </a:solidFill>
                          <a:latin typeface="Century Gothic"/>
                        </a:rPr>
                        <a:t>Cheese Whirl with *</a:t>
                      </a:r>
                      <a:r>
                        <a:rPr lang="en-GB" sz="750" dirty="0">
                          <a:solidFill>
                            <a:prstClr val="black"/>
                          </a:solidFill>
                          <a:highlight>
                            <a:srgbClr val="FFD3CC"/>
                          </a:highlight>
                          <a:latin typeface="Century Gothic"/>
                        </a:rPr>
                        <a:t>Rice </a:t>
                      </a:r>
                      <a:r>
                        <a:rPr lang="en-GB" sz="750" dirty="0">
                          <a:solidFill>
                            <a:prstClr val="black"/>
                          </a:solidFill>
                          <a:latin typeface="Century Gothic"/>
                        </a:rPr>
                        <a:t>and Salads</a:t>
                      </a:r>
                      <a:endParaRPr lang="en-GB" sz="7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V205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BBQ Quorn with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SD5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Chips 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3478533"/>
                  </a:ext>
                </a:extLst>
              </a:tr>
              <a:tr h="1492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96175"/>
                  </a:ext>
                </a:extLst>
              </a:tr>
              <a:tr h="3150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D223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Freshly Chopped Fruit Salad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latin typeface="Century Gothic" panose="020B0502020202020204" pitchFamily="34" charset="0"/>
                        </a:rPr>
                        <a:t>D242 </a:t>
                      </a:r>
                      <a:r>
                        <a:rPr lang="en-GB" sz="750" dirty="0">
                          <a:latin typeface="Century Gothic" panose="020B0502020202020204" pitchFamily="34" charset="0"/>
                        </a:rPr>
                        <a:t>Apple Crumble with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latin typeface="Century Gothic" panose="020B0502020202020204" pitchFamily="34" charset="0"/>
                        </a:rPr>
                        <a:t>D13</a:t>
                      </a:r>
                      <a:r>
                        <a:rPr lang="en-GB" sz="750" dirty="0">
                          <a:latin typeface="Century Gothic" panose="020B0502020202020204" pitchFamily="34" charset="0"/>
                        </a:rPr>
                        <a:t> Ice Cream</a:t>
                      </a:r>
                      <a:endParaRPr lang="en-GB" sz="750" b="1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algn="ctr"/>
                      <a:endParaRPr lang="en-GB" sz="75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latin typeface="Century Gothic" panose="020B0502020202020204" pitchFamily="34" charset="0"/>
                        </a:rPr>
                        <a:t>D248 </a:t>
                      </a:r>
                      <a:r>
                        <a:rPr lang="en-GB" sz="750" b="0" dirty="0">
                          <a:latin typeface="Century Gothic" panose="020B0502020202020204" pitchFamily="34" charset="0"/>
                        </a:rPr>
                        <a:t>Berry Mousse</a:t>
                      </a:r>
                      <a:endParaRPr lang="en-GB" sz="75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75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D177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Iced Vanilla Sponge</a:t>
                      </a:r>
                    </a:p>
                    <a:p>
                      <a:pPr algn="ctr"/>
                      <a:endParaRPr lang="en-GB" sz="750" dirty="0">
                        <a:highlight>
                          <a:srgbClr val="00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latin typeface="Century Gothic"/>
                        </a:rPr>
                        <a:t>D57 </a:t>
                      </a:r>
                      <a:r>
                        <a:rPr lang="en-GB" sz="750" dirty="0">
                          <a:latin typeface="Century Gothic"/>
                        </a:rPr>
                        <a:t>Vanilla Shortbread</a:t>
                      </a:r>
                    </a:p>
                    <a:p>
                      <a:pPr algn="ctr"/>
                      <a:endParaRPr lang="en-GB" sz="750" dirty="0">
                        <a:highlight>
                          <a:srgbClr val="54BCEB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29E33D7-3F3C-9A80-3D40-A79924EB47DF}"/>
              </a:ext>
            </a:extLst>
          </p:cNvPr>
          <p:cNvSpPr txBox="1"/>
          <p:nvPr/>
        </p:nvSpPr>
        <p:spPr>
          <a:xfrm>
            <a:off x="1513094" y="511140"/>
            <a:ext cx="9806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pic>
        <p:nvPicPr>
          <p:cNvPr id="138" name="Picture 137" descr="A close up of a logo&#10;&#10;Description automatically generated">
            <a:extLst>
              <a:ext uri="{FF2B5EF4-FFF2-40B4-BE49-F238E27FC236}">
                <a16:creationId xmlns:a16="http://schemas.microsoft.com/office/drawing/2014/main" id="{BB604168-0EB1-A193-94B2-2B781889A5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669" y="5457978"/>
            <a:ext cx="171798" cy="170477"/>
          </a:xfrm>
          <a:prstGeom prst="rect">
            <a:avLst/>
          </a:prstGeom>
        </p:spPr>
      </p:pic>
      <p:pic>
        <p:nvPicPr>
          <p:cNvPr id="144" name="Picture 143" descr="A picture containing object&#10;&#10;Description automatically generated">
            <a:extLst>
              <a:ext uri="{FF2B5EF4-FFF2-40B4-BE49-F238E27FC236}">
                <a16:creationId xmlns:a16="http://schemas.microsoft.com/office/drawing/2014/main" id="{CC44F27A-86BF-E37C-4CEC-277C68E546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265758" y="5462476"/>
            <a:ext cx="247427" cy="151432"/>
          </a:xfrm>
          <a:prstGeom prst="rect">
            <a:avLst/>
          </a:prstGeom>
        </p:spPr>
      </p:pic>
      <p:pic>
        <p:nvPicPr>
          <p:cNvPr id="170" name="Picture 169" descr="A picture containing shape&#10;&#10;Description automatically generated">
            <a:extLst>
              <a:ext uri="{FF2B5EF4-FFF2-40B4-BE49-F238E27FC236}">
                <a16:creationId xmlns:a16="http://schemas.microsoft.com/office/drawing/2014/main" id="{D121523B-C818-55F0-49EF-4282AD210D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423" y="5438165"/>
            <a:ext cx="231314" cy="200055"/>
          </a:xfrm>
          <a:prstGeom prst="rect">
            <a:avLst/>
          </a:prstGeom>
        </p:spPr>
      </p:pic>
      <p:pic>
        <p:nvPicPr>
          <p:cNvPr id="171" name="Picture 170" descr="A close up of a logo&#10;&#10;Description automatically generated">
            <a:extLst>
              <a:ext uri="{FF2B5EF4-FFF2-40B4-BE49-F238E27FC236}">
                <a16:creationId xmlns:a16="http://schemas.microsoft.com/office/drawing/2014/main" id="{5DF0CB6D-980E-5B38-4A15-8CD7012E52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392" y="5441441"/>
            <a:ext cx="200695" cy="207749"/>
          </a:xfrm>
          <a:prstGeom prst="rect">
            <a:avLst/>
          </a:prstGeom>
        </p:spPr>
      </p:pic>
      <p:sp>
        <p:nvSpPr>
          <p:cNvPr id="176" name="TextBox 175">
            <a:extLst>
              <a:ext uri="{FF2B5EF4-FFF2-40B4-BE49-F238E27FC236}">
                <a16:creationId xmlns:a16="http://schemas.microsoft.com/office/drawing/2014/main" id="{1396E1CD-30B2-707C-B627-7DDAAC984672}"/>
              </a:ext>
            </a:extLst>
          </p:cNvPr>
          <p:cNvSpPr txBox="1"/>
          <p:nvPr/>
        </p:nvSpPr>
        <p:spPr>
          <a:xfrm>
            <a:off x="299447" y="5711016"/>
            <a:ext cx="6371276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Available Daily: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Freshly cooked jacket potatoes with a choice of fillings </a:t>
            </a:r>
            <a:r>
              <a:rPr kumimoji="0" lang="en-GB" sz="75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Bread freshly baked on site daily-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Daily salad selection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E048DBF-52F1-AB5F-61BF-07ADA0CF345C}"/>
              </a:ext>
            </a:extLst>
          </p:cNvPr>
          <p:cNvSpPr txBox="1"/>
          <p:nvPr/>
        </p:nvSpPr>
        <p:spPr>
          <a:xfrm>
            <a:off x="4425390" y="5421364"/>
            <a:ext cx="72812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Vegan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B5FFB191-809E-18C5-9E9C-52059BB46781}"/>
              </a:ext>
            </a:extLst>
          </p:cNvPr>
          <p:cNvSpPr txBox="1"/>
          <p:nvPr/>
        </p:nvSpPr>
        <p:spPr>
          <a:xfrm>
            <a:off x="5366645" y="5425583"/>
            <a:ext cx="110309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Chef’s Special 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715045AB-C6A9-43A3-3105-3117674A19CE}"/>
              </a:ext>
            </a:extLst>
          </p:cNvPr>
          <p:cNvSpPr txBox="1"/>
          <p:nvPr/>
        </p:nvSpPr>
        <p:spPr>
          <a:xfrm>
            <a:off x="3262501" y="5442691"/>
            <a:ext cx="85714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Wholemeal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194B97D0-D08E-5768-E8AF-48EAAD389C1B}"/>
              </a:ext>
            </a:extLst>
          </p:cNvPr>
          <p:cNvSpPr txBox="1"/>
          <p:nvPr/>
        </p:nvSpPr>
        <p:spPr>
          <a:xfrm>
            <a:off x="1957472" y="5432645"/>
            <a:ext cx="120698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Added </a:t>
            </a:r>
            <a:r>
              <a:rPr lang="en-GB" sz="700" dirty="0">
                <a:solidFill>
                  <a:prstClr val="black"/>
                </a:solidFill>
                <a:latin typeface="Century Gothic" panose="020B0502020202020204" pitchFamily="34" charset="0"/>
              </a:rPr>
              <a:t>Pl</a:t>
            </a: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ant </a:t>
            </a:r>
            <a:r>
              <a:rPr lang="en-GB" sz="700" dirty="0">
                <a:solidFill>
                  <a:prstClr val="black"/>
                </a:solidFill>
                <a:latin typeface="Century Gothic" panose="020B0502020202020204" pitchFamily="34" charset="0"/>
              </a:rPr>
              <a:t>P</a:t>
            </a:r>
            <a:r>
              <a:rPr kumimoji="0" lang="en-GB" sz="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ower</a:t>
            </a:r>
            <a:endParaRPr kumimoji="0" lang="en-GB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BE19BF-9C5C-A16A-0E11-0F63DAA8DF57}"/>
              </a:ext>
            </a:extLst>
          </p:cNvPr>
          <p:cNvSpPr txBox="1"/>
          <p:nvPr/>
        </p:nvSpPr>
        <p:spPr>
          <a:xfrm>
            <a:off x="299447" y="62743"/>
            <a:ext cx="13612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bg1"/>
                </a:solidFill>
                <a:latin typeface="Century Gothic"/>
              </a:rPr>
              <a:t>Spring Summer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bg1"/>
                </a:solidFill>
                <a:latin typeface="Century Gothic"/>
              </a:rPr>
              <a:t>2024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Century Gothic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0D2B24C-7DE0-5EE9-2F6C-0D77CDFE30ED}"/>
              </a:ext>
            </a:extLst>
          </p:cNvPr>
          <p:cNvSpPr txBox="1"/>
          <p:nvPr/>
        </p:nvSpPr>
        <p:spPr>
          <a:xfrm>
            <a:off x="431849" y="802535"/>
            <a:ext cx="980694" cy="15619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chemeClr val="bg1"/>
                </a:solidFill>
                <a:latin typeface="Century Gothic"/>
              </a:rPr>
              <a:t>15/04/2024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06/05/2024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03/06/2024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chemeClr val="bg1"/>
                </a:solidFill>
                <a:latin typeface="Century Gothic"/>
              </a:rPr>
              <a:t>24/06/2024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15/07/2024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chemeClr val="bg1"/>
                </a:solidFill>
                <a:latin typeface="Century Gothic"/>
              </a:rPr>
              <a:t>09/09/2024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30/09/2024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784376D-6DB0-4021-3868-87CC21886E1E}"/>
              </a:ext>
            </a:extLst>
          </p:cNvPr>
          <p:cNvSpPr txBox="1"/>
          <p:nvPr/>
        </p:nvSpPr>
        <p:spPr>
          <a:xfrm>
            <a:off x="424295" y="2432111"/>
            <a:ext cx="980694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chemeClr val="bg1"/>
                </a:solidFill>
                <a:latin typeface="Century Gothic"/>
              </a:rPr>
              <a:t>22/04/2024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13/05/2024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chemeClr val="bg1"/>
                </a:solidFill>
                <a:latin typeface="Century Gothic"/>
              </a:rPr>
              <a:t>10/06/2024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01/07/2024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chemeClr val="bg1"/>
                </a:solidFill>
                <a:latin typeface="Century Gothic"/>
              </a:rPr>
              <a:t>22/07/2024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16/09/2024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chemeClr val="bg1"/>
                </a:solidFill>
                <a:latin typeface="Century Gothic"/>
              </a:rPr>
              <a:t>07/10/2024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76EC76D-B134-1125-35CC-D1633740FA73}"/>
              </a:ext>
            </a:extLst>
          </p:cNvPr>
          <p:cNvSpPr txBox="1"/>
          <p:nvPr/>
        </p:nvSpPr>
        <p:spPr>
          <a:xfrm>
            <a:off x="431849" y="4075436"/>
            <a:ext cx="980694" cy="1392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chemeClr val="bg1"/>
                </a:solidFill>
                <a:latin typeface="Century Gothic"/>
              </a:rPr>
              <a:t>29/04/2024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20/05/2024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chemeClr val="bg1"/>
                </a:solidFill>
                <a:latin typeface="Century Gothic"/>
              </a:rPr>
              <a:t>17/06/2024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08/07/2024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chemeClr val="bg1"/>
                </a:solidFill>
                <a:latin typeface="Century Gothic"/>
              </a:rPr>
              <a:t>02/09/2024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23/09/2024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chemeClr val="bg1"/>
                </a:solidFill>
                <a:latin typeface="Century Gothic"/>
              </a:rPr>
              <a:t>14/10/2024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aphicFrame>
        <p:nvGraphicFramePr>
          <p:cNvPr id="3" name="Table 107">
            <a:extLst>
              <a:ext uri="{FF2B5EF4-FFF2-40B4-BE49-F238E27FC236}">
                <a16:creationId xmlns:a16="http://schemas.microsoft.com/office/drawing/2014/main" id="{F3D7B340-B940-FCF6-32EB-7529ADACE3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32648"/>
              </p:ext>
            </p:extLst>
          </p:nvPr>
        </p:nvGraphicFramePr>
        <p:xfrm>
          <a:off x="2524309" y="2071491"/>
          <a:ext cx="7024778" cy="1749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382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594582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279656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475202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404956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4758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Pasta Kitchen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V225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Tomato Pasta</a:t>
                      </a:r>
                      <a:r>
                        <a:rPr kumimoji="0" lang="en-GB" sz="75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or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PK2</a:t>
                      </a:r>
                      <a:r>
                        <a:rPr kumimoji="0" lang="en-GB" sz="75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Carbonara Pasta with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PK3 PK5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V85 V216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Toppings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Pasta Codes: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SD8 SD9 SD11 SD121 SD125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BB1 SD17 </a:t>
                      </a: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Burger with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SD6 </a:t>
                      </a: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Potato Wedges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&amp; </a:t>
                      </a:r>
                      <a:r>
                        <a:rPr lang="en-GB" sz="75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SD14 </a:t>
                      </a: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Tomato Sauce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B5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Roast Chicken,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SD40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 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Stuffing,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SD82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Roast Potatoes, &amp;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SD118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Gravy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B52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 Beef Lasagne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With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SD50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 Garlic Bread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F6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Fishfingers or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F1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Salmon Fishfingers with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SD5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Chips &amp;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SD14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Tomato Sauce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V236 SD17 </a:t>
                      </a: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Vegan Burger with </a:t>
                      </a:r>
                      <a:r>
                        <a:rPr lang="en-GB" sz="75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SD6 </a:t>
                      </a: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Potato Wedges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&amp; </a:t>
                      </a:r>
                      <a:r>
                        <a:rPr lang="en-GB" sz="75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SD14 </a:t>
                      </a: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Tomato Sauce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latin typeface="Century Gothic" panose="020B0502020202020204" pitchFamily="34" charset="0"/>
                        </a:rPr>
                        <a:t>V232 </a:t>
                      </a:r>
                      <a:r>
                        <a:rPr lang="en-GB" sz="750" dirty="0">
                          <a:latin typeface="Century Gothic" panose="020B0502020202020204" pitchFamily="34" charset="0"/>
                        </a:rPr>
                        <a:t>Vegetable Wellington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SD40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 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Stuffing,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SD82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Roast Potatoes, &amp;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SD118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Gravy</a:t>
                      </a:r>
                      <a:endParaRPr lang="en-US" sz="750" b="1" i="0" u="none" strike="noStrike" noProof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V108 </a:t>
                      </a: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Vegetable Curry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</a:t>
                      </a: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SD84</a:t>
                      </a: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Rice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entury Gothic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V251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Vegan Sausage Roll with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SD5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Chips &amp;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SD14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Tomato Sauce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3478533"/>
                  </a:ext>
                </a:extLst>
              </a:tr>
              <a:tr h="2179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50" dirty="0">
                          <a:latin typeface="Century Gothic"/>
                        </a:rPr>
                        <a:t>Vegetables of the Day</a:t>
                      </a:r>
                      <a:endParaRPr lang="en-GB" sz="750" b="1" dirty="0">
                        <a:latin typeface="Century Gothic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96175"/>
                  </a:ext>
                </a:extLst>
              </a:tr>
              <a:tr h="4109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D249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Chocolate Brownie</a:t>
                      </a:r>
                      <a:endParaRPr lang="en-GB" sz="750" b="0" dirty="0">
                        <a:latin typeface="Century Gothic"/>
                      </a:endParaRPr>
                    </a:p>
                    <a:p>
                      <a:pPr algn="ctr"/>
                      <a:endParaRPr lang="en-GB" sz="750" b="0" dirty="0"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latin typeface="Century Gothic"/>
                        </a:rPr>
                        <a:t>D250 </a:t>
                      </a:r>
                      <a:r>
                        <a:rPr lang="en-GB" sz="750" b="0" dirty="0">
                          <a:latin typeface="Century Gothic"/>
                        </a:rPr>
                        <a:t>Iced Biscuit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D224 </a:t>
                      </a:r>
                      <a:r>
                        <a:rPr lang="en-GB" sz="75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Fruit Medley</a:t>
                      </a:r>
                      <a:endParaRPr lang="en-GB" sz="75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D235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Jelly with Mandarins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D85 </a:t>
                      </a:r>
                      <a:r>
                        <a:rPr kumimoji="0" lang="en-GB" sz="75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Oaty Cookie</a:t>
                      </a:r>
                      <a:endParaRPr kumimoji="0" lang="en-GB" sz="75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graphicFrame>
        <p:nvGraphicFramePr>
          <p:cNvPr id="35" name="Table 107">
            <a:extLst>
              <a:ext uri="{FF2B5EF4-FFF2-40B4-BE49-F238E27FC236}">
                <a16:creationId xmlns:a16="http://schemas.microsoft.com/office/drawing/2014/main" id="{B4EF5B37-74E9-65EC-1C4E-D4CFFBE159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23775"/>
              </p:ext>
            </p:extLst>
          </p:nvPr>
        </p:nvGraphicFramePr>
        <p:xfrm>
          <a:off x="2471376" y="3733497"/>
          <a:ext cx="7130644" cy="1650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129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482011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298941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497434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426129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V249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All-Day Vegetarian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Breakfast 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Fiesta Espanol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50" b="1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FE1</a:t>
                      </a: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Chicken Paella with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FE4 </a:t>
                      </a: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Patatas Bravas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1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FE2 </a:t>
                      </a: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Veggie Meatballs with </a:t>
                      </a: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FE4</a:t>
                      </a: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Patatas Bravas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C4/C5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Roast Chicken,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SD40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 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Stuffing,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SD82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Roast Potatoes, &amp;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SD118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Gravy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C92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Chicken Fajitas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with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SD84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Rice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F6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Fishfingers with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SD5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Chips &amp;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SD14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Tomato Sauce</a:t>
                      </a:r>
                      <a:endParaRPr kumimoji="0" lang="en-GB" sz="7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4172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V239 </a:t>
                      </a: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Vegan Chilli with </a:t>
                      </a: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SD84</a:t>
                      </a: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Rice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Veggie Meatballs with Patatas Bravas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TD56</a:t>
                      </a: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 Parsnip &amp; Sweet Potato Loaf 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, </a:t>
                      </a:r>
                      <a:r>
                        <a:rPr lang="en-GB" sz="750" b="1" dirty="0">
                          <a:solidFill>
                            <a:prstClr val="black"/>
                          </a:solidFill>
                          <a:latin typeface="Century Gothic"/>
                        </a:rPr>
                        <a:t>SD2 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New Potatoes </a:t>
                      </a:r>
                      <a:r>
                        <a:rPr lang="en-GB" sz="750" b="0" i="1" dirty="0">
                          <a:solidFill>
                            <a:prstClr val="black"/>
                          </a:solidFill>
                          <a:latin typeface="Century Gothic"/>
                        </a:rPr>
                        <a:t>or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 </a:t>
                      </a:r>
                      <a:r>
                        <a:rPr lang="en-GB" sz="750" b="1" dirty="0">
                          <a:solidFill>
                            <a:prstClr val="black"/>
                          </a:solidFill>
                          <a:latin typeface="Century Gothic"/>
                        </a:rPr>
                        <a:t>SD1 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Mashed Potatoes &amp; </a:t>
                      </a:r>
                      <a:r>
                        <a:rPr lang="en-GB" sz="750" b="1" dirty="0">
                          <a:solidFill>
                            <a:prstClr val="black"/>
                          </a:solidFill>
                          <a:latin typeface="Century Gothic"/>
                        </a:rPr>
                        <a:t>SD118 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Gravy</a:t>
                      </a:r>
                      <a:endParaRPr lang="en-US" sz="750" b="0" i="0" u="none" strike="noStrike" noProof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latin typeface="Century Gothic"/>
                        </a:rPr>
                        <a:t>V11 </a:t>
                      </a:r>
                      <a:r>
                        <a:rPr lang="en-GB" sz="750" b="0" dirty="0">
                          <a:latin typeface="Century Gothic"/>
                        </a:rPr>
                        <a:t>Macaroni Cheese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50" b="0" i="0" u="none" strike="noStrike" noProof="0" dirty="0">
                        <a:solidFill>
                          <a:schemeClr val="tx1"/>
                        </a:solidFill>
                        <a:highlight>
                          <a:srgbClr val="FFD3CC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V191 </a:t>
                      </a: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Cheese &amp; Bean Pasty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with </a:t>
                      </a:r>
                      <a:r>
                        <a:rPr lang="en-GB" sz="75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SD5 </a:t>
                      </a: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Chips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3478533"/>
                  </a:ext>
                </a:extLst>
              </a:tr>
              <a:tr h="2334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50" dirty="0">
                          <a:latin typeface="Century Gothic"/>
                        </a:rPr>
                        <a:t>Vegetables of the Day</a:t>
                      </a:r>
                      <a:endParaRPr lang="en-GB" sz="750" b="1" dirty="0">
                        <a:latin typeface="Century Gothic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96175"/>
                  </a:ext>
                </a:extLst>
              </a:tr>
              <a:tr h="1912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latin typeface="Century Gothic"/>
                        </a:rPr>
                        <a:t>D166 </a:t>
                      </a:r>
                      <a:r>
                        <a:rPr lang="en-GB" sz="750" b="0" dirty="0">
                          <a:latin typeface="Century Gothic"/>
                        </a:rPr>
                        <a:t>Fruit with </a:t>
                      </a:r>
                      <a:r>
                        <a:rPr lang="en-GB" sz="750" b="1" dirty="0">
                          <a:latin typeface="Century Gothic"/>
                        </a:rPr>
                        <a:t>D13 </a:t>
                      </a:r>
                      <a:r>
                        <a:rPr lang="en-GB" sz="750" b="0" dirty="0">
                          <a:latin typeface="Century Gothic"/>
                        </a:rPr>
                        <a:t>Ice Cream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D219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Syrup Snap Biscuit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1" dirty="0"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D225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Fruit Platter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latin typeface="Century Gothic"/>
                        </a:rPr>
                        <a:t>D80 </a:t>
                      </a:r>
                      <a:r>
                        <a:rPr lang="en-GB" sz="750" dirty="0">
                          <a:latin typeface="Century Gothic"/>
                        </a:rPr>
                        <a:t>Chocolate Shortbread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D168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Summer Lemon Cake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F74E61BB-DE14-C023-FD90-2515DE616512}"/>
              </a:ext>
            </a:extLst>
          </p:cNvPr>
          <p:cNvSpPr txBox="1"/>
          <p:nvPr/>
        </p:nvSpPr>
        <p:spPr>
          <a:xfrm>
            <a:off x="1527089" y="2151445"/>
            <a:ext cx="9806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39926EA-E518-36F8-4CF9-D08EBC08FA07}"/>
              </a:ext>
            </a:extLst>
          </p:cNvPr>
          <p:cNvSpPr txBox="1"/>
          <p:nvPr/>
        </p:nvSpPr>
        <p:spPr>
          <a:xfrm>
            <a:off x="1527089" y="3785701"/>
            <a:ext cx="9806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</p:spTree>
    <p:extLst>
      <p:ext uri="{BB962C8B-B14F-4D97-AF65-F5344CB8AC3E}">
        <p14:creationId xmlns:p14="http://schemas.microsoft.com/office/powerpoint/2010/main" val="2929899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86D735906C2045B630126150A2C9FD" ma:contentTypeVersion="20" ma:contentTypeDescription="Create a new document." ma:contentTypeScope="" ma:versionID="7576904bf24d1eb72bf6a5e969b2b86d">
  <xsd:schema xmlns:xsd="http://www.w3.org/2001/XMLSchema" xmlns:xs="http://www.w3.org/2001/XMLSchema" xmlns:p="http://schemas.microsoft.com/office/2006/metadata/properties" xmlns:ns2="cc315347-6dc2-4f31-871c-4fac13c8e90b" xmlns:ns3="abd9c013-afd4-4605-a7aa-45ecbe72d026" targetNamespace="http://schemas.microsoft.com/office/2006/metadata/properties" ma:root="true" ma:fieldsID="c5405c05de26017c1e3fa6f7b0cad37b" ns2:_="" ns3:_="">
    <xsd:import namespace="cc315347-6dc2-4f31-871c-4fac13c8e90b"/>
    <xsd:import namespace="abd9c013-afd4-4605-a7aa-45ecbe72d026"/>
    <xsd:element name="properties">
      <xsd:complexType>
        <xsd:sequence>
          <xsd:element name="documentManagement">
            <xsd:complexType>
              <xsd:all>
                <xsd:element ref="ns2:Document_x0020_Type"/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Tag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315347-6dc2-4f31-871c-4fac13c8e90b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8" ma:displayName="Document Type" ma:default="Menus" ma:format="Dropdown" ma:internalName="Document_x0020_Type">
      <xsd:simpleType>
        <xsd:restriction base="dms:Choice">
          <xsd:enumeration value="Menus"/>
          <xsd:enumeration value="Recipes"/>
          <xsd:enumeration value="Allergens"/>
          <xsd:enumeration value="Added Benefits"/>
          <xsd:enumeration value="Standards"/>
          <xsd:enumeration value="Packed Lunch"/>
          <xsd:enumeration value="Theme &amp; Discovery Days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a60fa401-c735-472c-b85f-e3677d3c5b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Tags" ma:index="22" nillable="true" ma:displayName="Tags" ma:format="Dropdown" ma:internalName="Tags">
      <xsd:simpleType>
        <xsd:restriction base="dms:Choice">
          <xsd:enumeration value="Poster"/>
          <xsd:enumeration value="Bulletin"/>
          <xsd:enumeration value="Offers"/>
          <xsd:enumeration value="Menu"/>
          <xsd:enumeration value="Guide"/>
          <xsd:enumeration value="Recipes"/>
          <xsd:enumeration value="FS13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9c013-afd4-4605-a7aa-45ecbe72d026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c54521f6-1ebf-4e9c-aee0-7875e57b3681}" ma:internalName="TaxCatchAll" ma:showField="CatchAllData" ma:web="abd9c013-afd4-4605-a7aa-45ecbe72d0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Type xmlns="cc315347-6dc2-4f31-871c-4fac13c8e90b">Menus</Document_x0020_Type>
    <lcf76f155ced4ddcb4097134ff3c332f xmlns="cc315347-6dc2-4f31-871c-4fac13c8e90b">
      <Terms xmlns="http://schemas.microsoft.com/office/infopath/2007/PartnerControls"/>
    </lcf76f155ced4ddcb4097134ff3c332f>
    <TaxCatchAll xmlns="abd9c013-afd4-4605-a7aa-45ecbe72d026" xsi:nil="true"/>
    <Tags xmlns="cc315347-6dc2-4f31-871c-4fac13c8e90b">Menu</Tags>
  </documentManagement>
</p:properties>
</file>

<file path=customXml/itemProps1.xml><?xml version="1.0" encoding="utf-8"?>
<ds:datastoreItem xmlns:ds="http://schemas.openxmlformats.org/officeDocument/2006/customXml" ds:itemID="{83E91EC3-8DB9-428D-943B-4C88B0606A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315347-6dc2-4f31-871c-4fac13c8e90b"/>
    <ds:schemaRef ds:uri="abd9c013-afd4-4605-a7aa-45ecbe72d0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B72B72-EFE2-4371-B500-B2B9B1CA3EDB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cc315347-6dc2-4f31-871c-4fac13c8e90b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abd9c013-afd4-4605-a7aa-45ecbe72d026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5370</TotalTime>
  <Words>849</Words>
  <Application>Microsoft Office PowerPoint</Application>
  <PresentationFormat>A4 Paper (210x297 mm)</PresentationFormat>
  <Paragraphs>284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Century Gothic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Luisa Element</cp:lastModifiedBy>
  <cp:revision>21</cp:revision>
  <cp:lastPrinted>2024-02-13T09:13:51Z</cp:lastPrinted>
  <dcterms:created xsi:type="dcterms:W3CDTF">2014-08-19T19:35:20Z</dcterms:created>
  <dcterms:modified xsi:type="dcterms:W3CDTF">2024-03-28T10:32:55Z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0x010100FA86D735906C2045B630126150A2C9FD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  <property fmtid="{D5CDD505-2E9C-101B-9397-08002B2CF9AE}" pid="6" name="MediaServiceImageTags">
    <vt:lpwstr/>
  </property>
</Properties>
</file>